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68"/>
  </p:notesMasterIdLst>
  <p:handoutMasterIdLst>
    <p:handoutMasterId r:id="rId69"/>
  </p:handoutMasterIdLst>
  <p:sldIdLst>
    <p:sldId id="265" r:id="rId5"/>
    <p:sldId id="319" r:id="rId6"/>
    <p:sldId id="315" r:id="rId7"/>
    <p:sldId id="363" r:id="rId8"/>
    <p:sldId id="274" r:id="rId9"/>
    <p:sldId id="275" r:id="rId10"/>
    <p:sldId id="303" r:id="rId11"/>
    <p:sldId id="276" r:id="rId12"/>
    <p:sldId id="320" r:id="rId13"/>
    <p:sldId id="307" r:id="rId14"/>
    <p:sldId id="308" r:id="rId15"/>
    <p:sldId id="321" r:id="rId16"/>
    <p:sldId id="305" r:id="rId17"/>
    <p:sldId id="309" r:id="rId18"/>
    <p:sldId id="306" r:id="rId19"/>
    <p:sldId id="286" r:id="rId20"/>
    <p:sldId id="288" r:id="rId21"/>
    <p:sldId id="285" r:id="rId22"/>
    <p:sldId id="290" r:id="rId23"/>
    <p:sldId id="291" r:id="rId24"/>
    <p:sldId id="296" r:id="rId25"/>
    <p:sldId id="297" r:id="rId26"/>
    <p:sldId id="310" r:id="rId27"/>
    <p:sldId id="292" r:id="rId28"/>
    <p:sldId id="325" r:id="rId29"/>
    <p:sldId id="280" r:id="rId30"/>
    <p:sldId id="324" r:id="rId31"/>
    <p:sldId id="302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11" r:id="rId47"/>
    <p:sldId id="287" r:id="rId48"/>
    <p:sldId id="312" r:id="rId49"/>
    <p:sldId id="314" r:id="rId50"/>
    <p:sldId id="326" r:id="rId51"/>
    <p:sldId id="322" r:id="rId52"/>
    <p:sldId id="293" r:id="rId53"/>
    <p:sldId id="279" r:id="rId54"/>
    <p:sldId id="281" r:id="rId55"/>
    <p:sldId id="301" r:id="rId56"/>
    <p:sldId id="347" r:id="rId57"/>
    <p:sldId id="327" r:id="rId58"/>
    <p:sldId id="323" r:id="rId59"/>
    <p:sldId id="294" r:id="rId60"/>
    <p:sldId id="295" r:id="rId61"/>
    <p:sldId id="278" r:id="rId62"/>
    <p:sldId id="344" r:id="rId63"/>
    <p:sldId id="345" r:id="rId64"/>
    <p:sldId id="346" r:id="rId65"/>
    <p:sldId id="328" r:id="rId66"/>
    <p:sldId id="29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8" autoAdjust="0"/>
    <p:restoredTop sz="94660" autoAdjust="0"/>
  </p:normalViewPr>
  <p:slideViewPr>
    <p:cSldViewPr snapToGrid="0">
      <p:cViewPr varScale="1">
        <p:scale>
          <a:sx n="110" d="100"/>
          <a:sy n="110" d="100"/>
        </p:scale>
        <p:origin x="546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-206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E3A6D-EB95-4F93-95CD-42E0C4215430}" type="doc">
      <dgm:prSet loTypeId="urn:microsoft.com/office/officeart/2005/8/layout/hProcess9" loCatId="process" qsTypeId="urn:microsoft.com/office/officeart/2005/8/quickstyle/simple5" qsCatId="simple" csTypeId="urn:microsoft.com/office/officeart/2005/8/colors/accent1_4" csCatId="accent1" phldr="1"/>
      <dgm:spPr/>
    </dgm:pt>
    <dgm:pt modelId="{63C30CE8-0AB0-46C7-BD7E-CC4EDEEB846C}">
      <dgm:prSet phldrT="[Texto]"/>
      <dgm:spPr/>
      <dgm:t>
        <a:bodyPr/>
        <a:lstStyle/>
        <a:p>
          <a:r>
            <a:rPr lang="es-ES" dirty="0"/>
            <a:t>Modelos simples</a:t>
          </a:r>
        </a:p>
      </dgm:t>
    </dgm:pt>
    <dgm:pt modelId="{66CE662B-9242-4AEF-81FC-EE66B1EF9434}" type="parTrans" cxnId="{ADF8B94E-D3C5-45AF-9A66-8CCB423256E5}">
      <dgm:prSet/>
      <dgm:spPr/>
      <dgm:t>
        <a:bodyPr/>
        <a:lstStyle/>
        <a:p>
          <a:endParaRPr lang="es-ES"/>
        </a:p>
      </dgm:t>
    </dgm:pt>
    <dgm:pt modelId="{501966FF-40C2-474D-8FDA-B242F193A956}" type="sibTrans" cxnId="{ADF8B94E-D3C5-45AF-9A66-8CCB423256E5}">
      <dgm:prSet/>
      <dgm:spPr/>
      <dgm:t>
        <a:bodyPr/>
        <a:lstStyle/>
        <a:p>
          <a:endParaRPr lang="es-ES"/>
        </a:p>
      </dgm:t>
    </dgm:pt>
    <dgm:pt modelId="{9B831BF4-D33C-4F2D-9B6A-43E25440790A}">
      <dgm:prSet phldrT="[Texto]"/>
      <dgm:spPr/>
      <dgm:t>
        <a:bodyPr/>
        <a:lstStyle/>
        <a:p>
          <a:r>
            <a:rPr lang="es-ES" dirty="0"/>
            <a:t>Modelos complejos</a:t>
          </a:r>
        </a:p>
      </dgm:t>
    </dgm:pt>
    <dgm:pt modelId="{1E59FFB6-6900-46B2-9DB2-9F44D5670318}" type="parTrans" cxnId="{2CA66F65-26CA-4C78-A613-6945B0D531C7}">
      <dgm:prSet/>
      <dgm:spPr/>
      <dgm:t>
        <a:bodyPr/>
        <a:lstStyle/>
        <a:p>
          <a:endParaRPr lang="es-ES"/>
        </a:p>
      </dgm:t>
    </dgm:pt>
    <dgm:pt modelId="{070937C6-1B29-44FB-AAEE-A04360709A75}" type="sibTrans" cxnId="{2CA66F65-26CA-4C78-A613-6945B0D531C7}">
      <dgm:prSet/>
      <dgm:spPr/>
      <dgm:t>
        <a:bodyPr/>
        <a:lstStyle/>
        <a:p>
          <a:endParaRPr lang="es-ES"/>
        </a:p>
      </dgm:t>
    </dgm:pt>
    <dgm:pt modelId="{7B671ADF-A96F-474A-AFF3-D8BE05A30D7C}">
      <dgm:prSet phldrT="[Texto]"/>
      <dgm:spPr/>
      <dgm:t>
        <a:bodyPr/>
        <a:lstStyle/>
        <a:p>
          <a:r>
            <a:rPr lang="es-ES" dirty="0"/>
            <a:t>Modelos espaciales</a:t>
          </a:r>
        </a:p>
      </dgm:t>
    </dgm:pt>
    <dgm:pt modelId="{450BAC28-C92F-4177-B9C3-DB8B5E844D17}" type="parTrans" cxnId="{0CEC2CB1-96F2-487F-B3E6-51D95CC59283}">
      <dgm:prSet/>
      <dgm:spPr/>
      <dgm:t>
        <a:bodyPr/>
        <a:lstStyle/>
        <a:p>
          <a:endParaRPr lang="es-ES"/>
        </a:p>
      </dgm:t>
    </dgm:pt>
    <dgm:pt modelId="{6BB175E2-25DA-4DA1-996A-ED3543EE6E3B}" type="sibTrans" cxnId="{0CEC2CB1-96F2-487F-B3E6-51D95CC59283}">
      <dgm:prSet/>
      <dgm:spPr/>
      <dgm:t>
        <a:bodyPr/>
        <a:lstStyle/>
        <a:p>
          <a:endParaRPr lang="es-ES"/>
        </a:p>
      </dgm:t>
    </dgm:pt>
    <dgm:pt modelId="{71ECABF3-042C-47B7-BD55-73B5F0FF6ABE}" type="pres">
      <dgm:prSet presAssocID="{0F5E3A6D-EB95-4F93-95CD-42E0C4215430}" presName="CompostProcess" presStyleCnt="0">
        <dgm:presLayoutVars>
          <dgm:dir/>
          <dgm:resizeHandles val="exact"/>
        </dgm:presLayoutVars>
      </dgm:prSet>
      <dgm:spPr/>
    </dgm:pt>
    <dgm:pt modelId="{032427BA-751A-450E-9902-594B781783BB}" type="pres">
      <dgm:prSet presAssocID="{0F5E3A6D-EB95-4F93-95CD-42E0C4215430}" presName="arrow" presStyleLbl="bgShp" presStyleIdx="0" presStyleCnt="1" custLinFactNeighborY="-321"/>
      <dgm:spPr/>
    </dgm:pt>
    <dgm:pt modelId="{AB4F1767-A302-4860-BD66-FE44221232A7}" type="pres">
      <dgm:prSet presAssocID="{0F5E3A6D-EB95-4F93-95CD-42E0C4215430}" presName="linearProcess" presStyleCnt="0"/>
      <dgm:spPr/>
    </dgm:pt>
    <dgm:pt modelId="{54005354-3AEC-48EB-A3C8-3F274763C3A5}" type="pres">
      <dgm:prSet presAssocID="{63C30CE8-0AB0-46C7-BD7E-CC4EDEEB846C}" presName="textNode" presStyleLbl="node1" presStyleIdx="0" presStyleCnt="3">
        <dgm:presLayoutVars>
          <dgm:bulletEnabled val="1"/>
        </dgm:presLayoutVars>
      </dgm:prSet>
      <dgm:spPr/>
    </dgm:pt>
    <dgm:pt modelId="{823A5298-20A1-4A3B-96CD-0A7B18660B77}" type="pres">
      <dgm:prSet presAssocID="{501966FF-40C2-474D-8FDA-B242F193A956}" presName="sibTrans" presStyleCnt="0"/>
      <dgm:spPr/>
    </dgm:pt>
    <dgm:pt modelId="{B2BEEFB0-357A-468C-B07A-7BE8F6C4BFDC}" type="pres">
      <dgm:prSet presAssocID="{9B831BF4-D33C-4F2D-9B6A-43E25440790A}" presName="textNode" presStyleLbl="node1" presStyleIdx="1" presStyleCnt="3">
        <dgm:presLayoutVars>
          <dgm:bulletEnabled val="1"/>
        </dgm:presLayoutVars>
      </dgm:prSet>
      <dgm:spPr/>
    </dgm:pt>
    <dgm:pt modelId="{EDDE702B-43DC-4F82-97B7-34AB0D9D859B}" type="pres">
      <dgm:prSet presAssocID="{070937C6-1B29-44FB-AAEE-A04360709A75}" presName="sibTrans" presStyleCnt="0"/>
      <dgm:spPr/>
    </dgm:pt>
    <dgm:pt modelId="{E2673FE2-1CAD-4040-833E-B1B836141CBB}" type="pres">
      <dgm:prSet presAssocID="{7B671ADF-A96F-474A-AFF3-D8BE05A30D7C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B064F032-BFA6-4D09-82A4-BB6B98965EC6}" type="presOf" srcId="{7B671ADF-A96F-474A-AFF3-D8BE05A30D7C}" destId="{E2673FE2-1CAD-4040-833E-B1B836141CBB}" srcOrd="0" destOrd="0" presId="urn:microsoft.com/office/officeart/2005/8/layout/hProcess9"/>
    <dgm:cxn modelId="{2CA66F65-26CA-4C78-A613-6945B0D531C7}" srcId="{0F5E3A6D-EB95-4F93-95CD-42E0C4215430}" destId="{9B831BF4-D33C-4F2D-9B6A-43E25440790A}" srcOrd="1" destOrd="0" parTransId="{1E59FFB6-6900-46B2-9DB2-9F44D5670318}" sibTransId="{070937C6-1B29-44FB-AAEE-A04360709A75}"/>
    <dgm:cxn modelId="{7EA21F69-DAAA-47F8-BD93-0C11D457B7A6}" type="presOf" srcId="{9B831BF4-D33C-4F2D-9B6A-43E25440790A}" destId="{B2BEEFB0-357A-468C-B07A-7BE8F6C4BFDC}" srcOrd="0" destOrd="0" presId="urn:microsoft.com/office/officeart/2005/8/layout/hProcess9"/>
    <dgm:cxn modelId="{ADF8B94E-D3C5-45AF-9A66-8CCB423256E5}" srcId="{0F5E3A6D-EB95-4F93-95CD-42E0C4215430}" destId="{63C30CE8-0AB0-46C7-BD7E-CC4EDEEB846C}" srcOrd="0" destOrd="0" parTransId="{66CE662B-9242-4AEF-81FC-EE66B1EF9434}" sibTransId="{501966FF-40C2-474D-8FDA-B242F193A956}"/>
    <dgm:cxn modelId="{319FF486-05AE-4793-A9CF-8DD05CEB82AD}" type="presOf" srcId="{63C30CE8-0AB0-46C7-BD7E-CC4EDEEB846C}" destId="{54005354-3AEC-48EB-A3C8-3F274763C3A5}" srcOrd="0" destOrd="0" presId="urn:microsoft.com/office/officeart/2005/8/layout/hProcess9"/>
    <dgm:cxn modelId="{0CEC2CB1-96F2-487F-B3E6-51D95CC59283}" srcId="{0F5E3A6D-EB95-4F93-95CD-42E0C4215430}" destId="{7B671ADF-A96F-474A-AFF3-D8BE05A30D7C}" srcOrd="2" destOrd="0" parTransId="{450BAC28-C92F-4177-B9C3-DB8B5E844D17}" sibTransId="{6BB175E2-25DA-4DA1-996A-ED3543EE6E3B}"/>
    <dgm:cxn modelId="{3C0A92E9-A344-4D71-91D4-7CA7A427E793}" type="presOf" srcId="{0F5E3A6D-EB95-4F93-95CD-42E0C4215430}" destId="{71ECABF3-042C-47B7-BD55-73B5F0FF6ABE}" srcOrd="0" destOrd="0" presId="urn:microsoft.com/office/officeart/2005/8/layout/hProcess9"/>
    <dgm:cxn modelId="{66D375DE-F133-4AC4-BEBA-7960BE3A76D8}" type="presParOf" srcId="{71ECABF3-042C-47B7-BD55-73B5F0FF6ABE}" destId="{032427BA-751A-450E-9902-594B781783BB}" srcOrd="0" destOrd="0" presId="urn:microsoft.com/office/officeart/2005/8/layout/hProcess9"/>
    <dgm:cxn modelId="{6210D732-7183-4EA2-8F0E-3CE7F2E8AC20}" type="presParOf" srcId="{71ECABF3-042C-47B7-BD55-73B5F0FF6ABE}" destId="{AB4F1767-A302-4860-BD66-FE44221232A7}" srcOrd="1" destOrd="0" presId="urn:microsoft.com/office/officeart/2005/8/layout/hProcess9"/>
    <dgm:cxn modelId="{48C13E7E-8DE3-4A63-9F79-8E2565496557}" type="presParOf" srcId="{AB4F1767-A302-4860-BD66-FE44221232A7}" destId="{54005354-3AEC-48EB-A3C8-3F274763C3A5}" srcOrd="0" destOrd="0" presId="urn:microsoft.com/office/officeart/2005/8/layout/hProcess9"/>
    <dgm:cxn modelId="{B3096A01-7AF3-4792-8394-04E055EF72D6}" type="presParOf" srcId="{AB4F1767-A302-4860-BD66-FE44221232A7}" destId="{823A5298-20A1-4A3B-96CD-0A7B18660B77}" srcOrd="1" destOrd="0" presId="urn:microsoft.com/office/officeart/2005/8/layout/hProcess9"/>
    <dgm:cxn modelId="{C0DB4042-43D9-4FFF-AE50-BC65654693F7}" type="presParOf" srcId="{AB4F1767-A302-4860-BD66-FE44221232A7}" destId="{B2BEEFB0-357A-468C-B07A-7BE8F6C4BFDC}" srcOrd="2" destOrd="0" presId="urn:microsoft.com/office/officeart/2005/8/layout/hProcess9"/>
    <dgm:cxn modelId="{BC00607B-4ABF-4CEA-9DB2-44D07ADFB1D3}" type="presParOf" srcId="{AB4F1767-A302-4860-BD66-FE44221232A7}" destId="{EDDE702B-43DC-4F82-97B7-34AB0D9D859B}" srcOrd="3" destOrd="0" presId="urn:microsoft.com/office/officeart/2005/8/layout/hProcess9"/>
    <dgm:cxn modelId="{526E144C-0E09-4C25-9064-B37CAE643754}" type="presParOf" srcId="{AB4F1767-A302-4860-BD66-FE44221232A7}" destId="{E2673FE2-1CAD-4040-833E-B1B836141CB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83529F-F000-4CB2-8559-64D6EC4358B2}" type="doc">
      <dgm:prSet loTypeId="urn:microsoft.com/office/officeart/2005/8/layout/vList6" loCatId="process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s-ES"/>
        </a:p>
      </dgm:t>
    </dgm:pt>
    <dgm:pt modelId="{B4F610D2-007A-43EF-B31D-F8B001176331}">
      <dgm:prSet phldrT="[Texto]"/>
      <dgm:spPr/>
      <dgm:t>
        <a:bodyPr/>
        <a:lstStyle/>
        <a:p>
          <a:r>
            <a:rPr lang="es-ES" dirty="0"/>
            <a:t>Modelos SCR</a:t>
          </a:r>
        </a:p>
      </dgm:t>
    </dgm:pt>
    <dgm:pt modelId="{75A209A5-AFBA-470D-BF1A-E36065C7AFB8}" type="parTrans" cxnId="{B482F525-B6C2-4B41-9840-23D5F86074FF}">
      <dgm:prSet/>
      <dgm:spPr/>
      <dgm:t>
        <a:bodyPr/>
        <a:lstStyle/>
        <a:p>
          <a:endParaRPr lang="es-ES"/>
        </a:p>
      </dgm:t>
    </dgm:pt>
    <dgm:pt modelId="{13060179-9959-4070-8735-1AD3AB389FF2}" type="sibTrans" cxnId="{B482F525-B6C2-4B41-9840-23D5F86074FF}">
      <dgm:prSet/>
      <dgm:spPr/>
      <dgm:t>
        <a:bodyPr/>
        <a:lstStyle/>
        <a:p>
          <a:endParaRPr lang="es-ES"/>
        </a:p>
      </dgm:t>
    </dgm:pt>
    <dgm:pt modelId="{1776D4DC-36C1-4104-BFA0-880642F667FE}">
      <dgm:prSet phldrT="[Texto]"/>
      <dgm:spPr/>
      <dgm:t>
        <a:bodyPr anchor="ctr" anchorCtr="0"/>
        <a:lstStyle/>
        <a:p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Reconocimiento de todos los individuos</a:t>
          </a:r>
        </a:p>
      </dgm:t>
    </dgm:pt>
    <dgm:pt modelId="{8955E2BA-15C3-474F-A94E-C1A983AF589D}" type="parTrans" cxnId="{9597F4D9-FD2F-4CA7-A5BD-45D1B249F3DC}">
      <dgm:prSet/>
      <dgm:spPr/>
      <dgm:t>
        <a:bodyPr/>
        <a:lstStyle/>
        <a:p>
          <a:endParaRPr lang="es-ES"/>
        </a:p>
      </dgm:t>
    </dgm:pt>
    <dgm:pt modelId="{B87F5845-D12A-49E4-85E4-F0CEB165FFAC}" type="sibTrans" cxnId="{9597F4D9-FD2F-4CA7-A5BD-45D1B249F3DC}">
      <dgm:prSet/>
      <dgm:spPr/>
      <dgm:t>
        <a:bodyPr/>
        <a:lstStyle/>
        <a:p>
          <a:endParaRPr lang="es-ES"/>
        </a:p>
      </dgm:t>
    </dgm:pt>
    <dgm:pt modelId="{9A6BD392-2B41-4F70-AD15-3C6B175CB3F7}">
      <dgm:prSet phldrT="[Texto]"/>
      <dgm:spPr/>
      <dgm:t>
        <a:bodyPr/>
        <a:lstStyle/>
        <a:p>
          <a:r>
            <a:rPr lang="es-ES" dirty="0"/>
            <a:t>Modelos unSCR</a:t>
          </a:r>
        </a:p>
      </dgm:t>
    </dgm:pt>
    <dgm:pt modelId="{7366AEDC-04EE-402E-A880-468D317C4377}" type="parTrans" cxnId="{62656EC8-D7A3-4134-A09B-A227552F122B}">
      <dgm:prSet/>
      <dgm:spPr/>
      <dgm:t>
        <a:bodyPr/>
        <a:lstStyle/>
        <a:p>
          <a:endParaRPr lang="es-ES"/>
        </a:p>
      </dgm:t>
    </dgm:pt>
    <dgm:pt modelId="{38E8E1D0-5EED-48BE-B210-D6657FB7EBAE}" type="sibTrans" cxnId="{62656EC8-D7A3-4134-A09B-A227552F122B}">
      <dgm:prSet/>
      <dgm:spPr/>
      <dgm:t>
        <a:bodyPr/>
        <a:lstStyle/>
        <a:p>
          <a:endParaRPr lang="es-ES"/>
        </a:p>
      </dgm:t>
    </dgm:pt>
    <dgm:pt modelId="{B618EAB7-78FA-420E-B8D1-E666E70DEECE}">
      <dgm:prSet phldrT="[Texto]"/>
      <dgm:spPr/>
      <dgm:t>
        <a:bodyPr anchor="ctr" anchorCtr="0"/>
        <a:lstStyle/>
        <a:p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Sin marcaje</a:t>
          </a:r>
        </a:p>
      </dgm:t>
    </dgm:pt>
    <dgm:pt modelId="{45F3D465-3D07-445B-91A8-F22719C450E4}" type="parTrans" cxnId="{AA608C01-6C0C-47F9-950A-DA5413FBDF27}">
      <dgm:prSet/>
      <dgm:spPr/>
      <dgm:t>
        <a:bodyPr/>
        <a:lstStyle/>
        <a:p>
          <a:endParaRPr lang="es-ES"/>
        </a:p>
      </dgm:t>
    </dgm:pt>
    <dgm:pt modelId="{4B8AA8C7-9E30-47A2-90A8-D9F1EF397F5B}" type="sibTrans" cxnId="{AA608C01-6C0C-47F9-950A-DA5413FBDF27}">
      <dgm:prSet/>
      <dgm:spPr/>
      <dgm:t>
        <a:bodyPr/>
        <a:lstStyle/>
        <a:p>
          <a:endParaRPr lang="es-ES"/>
        </a:p>
      </dgm:t>
    </dgm:pt>
    <dgm:pt modelId="{71664E87-456A-41E5-B0D6-918DFA6E6224}" type="pres">
      <dgm:prSet presAssocID="{B783529F-F000-4CB2-8559-64D6EC4358B2}" presName="Name0" presStyleCnt="0">
        <dgm:presLayoutVars>
          <dgm:dir/>
          <dgm:animLvl val="lvl"/>
          <dgm:resizeHandles/>
        </dgm:presLayoutVars>
      </dgm:prSet>
      <dgm:spPr/>
    </dgm:pt>
    <dgm:pt modelId="{F6E13E2A-9484-44F1-9AAD-7825B5B07D3F}" type="pres">
      <dgm:prSet presAssocID="{B4F610D2-007A-43EF-B31D-F8B001176331}" presName="linNode" presStyleCnt="0"/>
      <dgm:spPr/>
    </dgm:pt>
    <dgm:pt modelId="{13EB9D5B-D1F4-4267-820D-6DC44BD5F4DC}" type="pres">
      <dgm:prSet presAssocID="{B4F610D2-007A-43EF-B31D-F8B001176331}" presName="parentShp" presStyleLbl="node1" presStyleIdx="0" presStyleCnt="2">
        <dgm:presLayoutVars>
          <dgm:bulletEnabled val="1"/>
        </dgm:presLayoutVars>
      </dgm:prSet>
      <dgm:spPr/>
    </dgm:pt>
    <dgm:pt modelId="{FE04A5D4-3E39-4A0A-9737-4D9562D3274C}" type="pres">
      <dgm:prSet presAssocID="{B4F610D2-007A-43EF-B31D-F8B001176331}" presName="childShp" presStyleLbl="bgAccFollowNode1" presStyleIdx="0" presStyleCnt="2">
        <dgm:presLayoutVars>
          <dgm:bulletEnabled val="1"/>
        </dgm:presLayoutVars>
      </dgm:prSet>
      <dgm:spPr/>
    </dgm:pt>
    <dgm:pt modelId="{3A88405C-1961-455F-8298-3C7724CB1A63}" type="pres">
      <dgm:prSet presAssocID="{13060179-9959-4070-8735-1AD3AB389FF2}" presName="spacing" presStyleCnt="0"/>
      <dgm:spPr/>
    </dgm:pt>
    <dgm:pt modelId="{B9812ED0-002A-447A-9584-6F6F81DD30FE}" type="pres">
      <dgm:prSet presAssocID="{9A6BD392-2B41-4F70-AD15-3C6B175CB3F7}" presName="linNode" presStyleCnt="0"/>
      <dgm:spPr/>
    </dgm:pt>
    <dgm:pt modelId="{D6B5CE93-7D68-4F28-A15B-DE4A1019B223}" type="pres">
      <dgm:prSet presAssocID="{9A6BD392-2B41-4F70-AD15-3C6B175CB3F7}" presName="parentShp" presStyleLbl="node1" presStyleIdx="1" presStyleCnt="2">
        <dgm:presLayoutVars>
          <dgm:bulletEnabled val="1"/>
        </dgm:presLayoutVars>
      </dgm:prSet>
      <dgm:spPr/>
    </dgm:pt>
    <dgm:pt modelId="{3122019D-B399-47D4-90AD-75F84283B8AF}" type="pres">
      <dgm:prSet presAssocID="{9A6BD392-2B41-4F70-AD15-3C6B175CB3F7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AA608C01-6C0C-47F9-950A-DA5413FBDF27}" srcId="{9A6BD392-2B41-4F70-AD15-3C6B175CB3F7}" destId="{B618EAB7-78FA-420E-B8D1-E666E70DEECE}" srcOrd="0" destOrd="0" parTransId="{45F3D465-3D07-445B-91A8-F22719C450E4}" sibTransId="{4B8AA8C7-9E30-47A2-90A8-D9F1EF397F5B}"/>
    <dgm:cxn modelId="{B482F525-B6C2-4B41-9840-23D5F86074FF}" srcId="{B783529F-F000-4CB2-8559-64D6EC4358B2}" destId="{B4F610D2-007A-43EF-B31D-F8B001176331}" srcOrd="0" destOrd="0" parTransId="{75A209A5-AFBA-470D-BF1A-E36065C7AFB8}" sibTransId="{13060179-9959-4070-8735-1AD3AB389FF2}"/>
    <dgm:cxn modelId="{64A6F051-7A1F-4C35-A396-9A12B0AEC461}" type="presOf" srcId="{1776D4DC-36C1-4104-BFA0-880642F667FE}" destId="{FE04A5D4-3E39-4A0A-9737-4D9562D3274C}" srcOrd="0" destOrd="0" presId="urn:microsoft.com/office/officeart/2005/8/layout/vList6"/>
    <dgm:cxn modelId="{66743459-6F57-4187-BECA-89E79EAD37BB}" type="presOf" srcId="{B783529F-F000-4CB2-8559-64D6EC4358B2}" destId="{71664E87-456A-41E5-B0D6-918DFA6E6224}" srcOrd="0" destOrd="0" presId="urn:microsoft.com/office/officeart/2005/8/layout/vList6"/>
    <dgm:cxn modelId="{4994AD89-7B61-4EAD-AEF2-56CE1A627D70}" type="presOf" srcId="{B618EAB7-78FA-420E-B8D1-E666E70DEECE}" destId="{3122019D-B399-47D4-90AD-75F84283B8AF}" srcOrd="0" destOrd="0" presId="urn:microsoft.com/office/officeart/2005/8/layout/vList6"/>
    <dgm:cxn modelId="{39E654C4-9561-4E83-A0B9-570ABD7AC156}" type="presOf" srcId="{B4F610D2-007A-43EF-B31D-F8B001176331}" destId="{13EB9D5B-D1F4-4267-820D-6DC44BD5F4DC}" srcOrd="0" destOrd="0" presId="urn:microsoft.com/office/officeart/2005/8/layout/vList6"/>
    <dgm:cxn modelId="{62656EC8-D7A3-4134-A09B-A227552F122B}" srcId="{B783529F-F000-4CB2-8559-64D6EC4358B2}" destId="{9A6BD392-2B41-4F70-AD15-3C6B175CB3F7}" srcOrd="1" destOrd="0" parTransId="{7366AEDC-04EE-402E-A880-468D317C4377}" sibTransId="{38E8E1D0-5EED-48BE-B210-D6657FB7EBAE}"/>
    <dgm:cxn modelId="{9597F4D9-FD2F-4CA7-A5BD-45D1B249F3DC}" srcId="{B4F610D2-007A-43EF-B31D-F8B001176331}" destId="{1776D4DC-36C1-4104-BFA0-880642F667FE}" srcOrd="0" destOrd="0" parTransId="{8955E2BA-15C3-474F-A94E-C1A983AF589D}" sibTransId="{B87F5845-D12A-49E4-85E4-F0CEB165FFAC}"/>
    <dgm:cxn modelId="{AB9C58FB-AA3B-400A-8BFA-6B4B3CA9D64C}" type="presOf" srcId="{9A6BD392-2B41-4F70-AD15-3C6B175CB3F7}" destId="{D6B5CE93-7D68-4F28-A15B-DE4A1019B223}" srcOrd="0" destOrd="0" presId="urn:microsoft.com/office/officeart/2005/8/layout/vList6"/>
    <dgm:cxn modelId="{35FA01E9-CD6E-4BCC-9631-F8112303B346}" type="presParOf" srcId="{71664E87-456A-41E5-B0D6-918DFA6E6224}" destId="{F6E13E2A-9484-44F1-9AAD-7825B5B07D3F}" srcOrd="0" destOrd="0" presId="urn:microsoft.com/office/officeart/2005/8/layout/vList6"/>
    <dgm:cxn modelId="{B3F4FB70-F9C8-4CF3-9421-944C697D8461}" type="presParOf" srcId="{F6E13E2A-9484-44F1-9AAD-7825B5B07D3F}" destId="{13EB9D5B-D1F4-4267-820D-6DC44BD5F4DC}" srcOrd="0" destOrd="0" presId="urn:microsoft.com/office/officeart/2005/8/layout/vList6"/>
    <dgm:cxn modelId="{15E53A42-8054-4365-AE35-DB5798C174A5}" type="presParOf" srcId="{F6E13E2A-9484-44F1-9AAD-7825B5B07D3F}" destId="{FE04A5D4-3E39-4A0A-9737-4D9562D3274C}" srcOrd="1" destOrd="0" presId="urn:microsoft.com/office/officeart/2005/8/layout/vList6"/>
    <dgm:cxn modelId="{D58A9CDC-265A-455D-B36D-753044D2605E}" type="presParOf" srcId="{71664E87-456A-41E5-B0D6-918DFA6E6224}" destId="{3A88405C-1961-455F-8298-3C7724CB1A63}" srcOrd="1" destOrd="0" presId="urn:microsoft.com/office/officeart/2005/8/layout/vList6"/>
    <dgm:cxn modelId="{F9DFCB29-03CB-457F-AFB0-2D9C2B96A4E8}" type="presParOf" srcId="{71664E87-456A-41E5-B0D6-918DFA6E6224}" destId="{B9812ED0-002A-447A-9584-6F6F81DD30FE}" srcOrd="2" destOrd="0" presId="urn:microsoft.com/office/officeart/2005/8/layout/vList6"/>
    <dgm:cxn modelId="{BDE38F43-BD07-44E7-8425-29E922A8DB0E}" type="presParOf" srcId="{B9812ED0-002A-447A-9584-6F6F81DD30FE}" destId="{D6B5CE93-7D68-4F28-A15B-DE4A1019B223}" srcOrd="0" destOrd="0" presId="urn:microsoft.com/office/officeart/2005/8/layout/vList6"/>
    <dgm:cxn modelId="{0ABB16BF-5868-4173-9C23-69CDF530FA90}" type="presParOf" srcId="{B9812ED0-002A-447A-9584-6F6F81DD30FE}" destId="{3122019D-B399-47D4-90AD-75F84283B8AF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7EC7CE-5813-453E-9614-D95C6B5665B6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0F68FDE-89BA-4482-8E2E-2B24D64EA733}">
      <dgm:prSet phldrT="[Texto]"/>
      <dgm:spPr/>
      <dgm:t>
        <a:bodyPr/>
        <a:lstStyle/>
        <a:p>
          <a:r>
            <a:rPr lang="es-ES" dirty="0"/>
            <a:t>Modelos SMR</a:t>
          </a:r>
        </a:p>
      </dgm:t>
    </dgm:pt>
    <dgm:pt modelId="{1873F2FE-3FD3-41A5-823E-80C6A16B19AB}" type="parTrans" cxnId="{D0772BA8-2B94-4883-B334-CB2FD63FCAEE}">
      <dgm:prSet/>
      <dgm:spPr/>
      <dgm:t>
        <a:bodyPr/>
        <a:lstStyle/>
        <a:p>
          <a:endParaRPr lang="es-ES"/>
        </a:p>
      </dgm:t>
    </dgm:pt>
    <dgm:pt modelId="{13CDF2A7-E53A-41B0-A4F9-0BA36C7C3BFC}" type="sibTrans" cxnId="{D0772BA8-2B94-4883-B334-CB2FD63FCAEE}">
      <dgm:prSet/>
      <dgm:spPr/>
      <dgm:t>
        <a:bodyPr/>
        <a:lstStyle/>
        <a:p>
          <a:endParaRPr lang="es-ES"/>
        </a:p>
      </dgm:t>
    </dgm:pt>
    <dgm:pt modelId="{626966C8-7C86-4BFB-B969-AB72572EFF6F}">
      <dgm:prSet phldrT="[Texto]" custT="1"/>
      <dgm:spPr/>
      <dgm:t>
        <a:bodyPr anchor="ctr" anchorCtr="0"/>
        <a:lstStyle/>
        <a:p>
          <a:r>
            <a:rPr lang="es-ES" sz="1800" dirty="0">
              <a:latin typeface="Arial" panose="020B0604020202020204" pitchFamily="34" charset="0"/>
              <a:cs typeface="Arial" panose="020B0604020202020204" pitchFamily="34" charset="0"/>
            </a:rPr>
            <a:t>Modelo mixto de los anteriores</a:t>
          </a:r>
        </a:p>
      </dgm:t>
    </dgm:pt>
    <dgm:pt modelId="{3D07AEF1-3D1B-4EF5-B8AA-2F111F27C8E7}" type="parTrans" cxnId="{6EC4AC83-EAB1-4CE5-BBF3-8C36074E7201}">
      <dgm:prSet/>
      <dgm:spPr/>
      <dgm:t>
        <a:bodyPr/>
        <a:lstStyle/>
        <a:p>
          <a:endParaRPr lang="es-ES"/>
        </a:p>
      </dgm:t>
    </dgm:pt>
    <dgm:pt modelId="{A70C1B5F-E56F-44E2-8914-D6634308C387}" type="sibTrans" cxnId="{6EC4AC83-EAB1-4CE5-BBF3-8C36074E7201}">
      <dgm:prSet/>
      <dgm:spPr/>
      <dgm:t>
        <a:bodyPr/>
        <a:lstStyle/>
        <a:p>
          <a:endParaRPr lang="es-ES"/>
        </a:p>
      </dgm:t>
    </dgm:pt>
    <dgm:pt modelId="{3F53A96B-7F35-4856-ADDC-2BD4E193E026}">
      <dgm:prSet phldrT="[Texto]" custT="1"/>
      <dgm:spPr/>
      <dgm:t>
        <a:bodyPr anchor="ctr" anchorCtr="0"/>
        <a:lstStyle/>
        <a:p>
          <a:r>
            <a:rPr lang="es-ES" sz="1800" dirty="0">
              <a:latin typeface="Arial" panose="020B0604020202020204" pitchFamily="34" charset="0"/>
              <a:cs typeface="Arial" panose="020B0604020202020204" pitchFamily="34" charset="0"/>
            </a:rPr>
            <a:t>Marcaje de algunos individuos</a:t>
          </a:r>
        </a:p>
      </dgm:t>
    </dgm:pt>
    <dgm:pt modelId="{8C00EC90-B290-42C5-84A0-5DDF6E565E70}" type="parTrans" cxnId="{22D42271-2181-48C2-B112-D92C7AD36436}">
      <dgm:prSet/>
      <dgm:spPr/>
      <dgm:t>
        <a:bodyPr/>
        <a:lstStyle/>
        <a:p>
          <a:endParaRPr lang="es-ES"/>
        </a:p>
      </dgm:t>
    </dgm:pt>
    <dgm:pt modelId="{55D77C24-F758-4C74-BAD5-90368F5D87ED}" type="sibTrans" cxnId="{22D42271-2181-48C2-B112-D92C7AD36436}">
      <dgm:prSet/>
      <dgm:spPr/>
      <dgm:t>
        <a:bodyPr/>
        <a:lstStyle/>
        <a:p>
          <a:endParaRPr lang="es-ES"/>
        </a:p>
      </dgm:t>
    </dgm:pt>
    <dgm:pt modelId="{2BAB7D16-C032-429E-8322-2CE630BCE653}" type="pres">
      <dgm:prSet presAssocID="{D47EC7CE-5813-453E-9614-D95C6B5665B6}" presName="Name0" presStyleCnt="0">
        <dgm:presLayoutVars>
          <dgm:dir/>
          <dgm:animLvl val="lvl"/>
          <dgm:resizeHandles/>
        </dgm:presLayoutVars>
      </dgm:prSet>
      <dgm:spPr/>
    </dgm:pt>
    <dgm:pt modelId="{4AB19EDB-7E65-4838-9E20-EFB410E7FE80}" type="pres">
      <dgm:prSet presAssocID="{00F68FDE-89BA-4482-8E2E-2B24D64EA733}" presName="linNode" presStyleCnt="0"/>
      <dgm:spPr/>
    </dgm:pt>
    <dgm:pt modelId="{385BB4D2-371F-42C1-9F65-5BF99FB6F2CE}" type="pres">
      <dgm:prSet presAssocID="{00F68FDE-89BA-4482-8E2E-2B24D64EA733}" presName="parentShp" presStyleLbl="node1" presStyleIdx="0" presStyleCnt="1" custLinFactNeighborX="-786">
        <dgm:presLayoutVars>
          <dgm:bulletEnabled val="1"/>
        </dgm:presLayoutVars>
      </dgm:prSet>
      <dgm:spPr/>
    </dgm:pt>
    <dgm:pt modelId="{58C90B7D-FACE-4A3B-93F6-FB4FBA460BD6}" type="pres">
      <dgm:prSet presAssocID="{00F68FDE-89BA-4482-8E2E-2B24D64EA733}" presName="childShp" presStyleLbl="bgAccFollowNode1" presStyleIdx="0" presStyleCnt="1" custScaleX="89071" custScaleY="80326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1E763720-F85F-4519-B1F9-51EE2BD5DEB0}" type="presOf" srcId="{3F53A96B-7F35-4856-ADDC-2BD4E193E026}" destId="{58C90B7D-FACE-4A3B-93F6-FB4FBA460BD6}" srcOrd="0" destOrd="1" presId="urn:microsoft.com/office/officeart/2005/8/layout/vList6"/>
    <dgm:cxn modelId="{363ED83F-84E0-4329-9B86-72E173B4A03F}" type="presOf" srcId="{D47EC7CE-5813-453E-9614-D95C6B5665B6}" destId="{2BAB7D16-C032-429E-8322-2CE630BCE653}" srcOrd="0" destOrd="0" presId="urn:microsoft.com/office/officeart/2005/8/layout/vList6"/>
    <dgm:cxn modelId="{22D42271-2181-48C2-B112-D92C7AD36436}" srcId="{00F68FDE-89BA-4482-8E2E-2B24D64EA733}" destId="{3F53A96B-7F35-4856-ADDC-2BD4E193E026}" srcOrd="1" destOrd="0" parTransId="{8C00EC90-B290-42C5-84A0-5DDF6E565E70}" sibTransId="{55D77C24-F758-4C74-BAD5-90368F5D87ED}"/>
    <dgm:cxn modelId="{F4A94575-E4FB-4126-9B18-383F88EAD45D}" type="presOf" srcId="{00F68FDE-89BA-4482-8E2E-2B24D64EA733}" destId="{385BB4D2-371F-42C1-9F65-5BF99FB6F2CE}" srcOrd="0" destOrd="0" presId="urn:microsoft.com/office/officeart/2005/8/layout/vList6"/>
    <dgm:cxn modelId="{6EC4AC83-EAB1-4CE5-BBF3-8C36074E7201}" srcId="{00F68FDE-89BA-4482-8E2E-2B24D64EA733}" destId="{626966C8-7C86-4BFB-B969-AB72572EFF6F}" srcOrd="0" destOrd="0" parTransId="{3D07AEF1-3D1B-4EF5-B8AA-2F111F27C8E7}" sibTransId="{A70C1B5F-E56F-44E2-8914-D6634308C387}"/>
    <dgm:cxn modelId="{D0772BA8-2B94-4883-B334-CB2FD63FCAEE}" srcId="{D47EC7CE-5813-453E-9614-D95C6B5665B6}" destId="{00F68FDE-89BA-4482-8E2E-2B24D64EA733}" srcOrd="0" destOrd="0" parTransId="{1873F2FE-3FD3-41A5-823E-80C6A16B19AB}" sibTransId="{13CDF2A7-E53A-41B0-A4F9-0BA36C7C3BFC}"/>
    <dgm:cxn modelId="{94FD0FC5-933B-407D-A559-A5D4C1764068}" type="presOf" srcId="{626966C8-7C86-4BFB-B969-AB72572EFF6F}" destId="{58C90B7D-FACE-4A3B-93F6-FB4FBA460BD6}" srcOrd="0" destOrd="0" presId="urn:microsoft.com/office/officeart/2005/8/layout/vList6"/>
    <dgm:cxn modelId="{D84194CD-AE4E-4688-A618-B081A379128D}" type="presParOf" srcId="{2BAB7D16-C032-429E-8322-2CE630BCE653}" destId="{4AB19EDB-7E65-4838-9E20-EFB410E7FE80}" srcOrd="0" destOrd="0" presId="urn:microsoft.com/office/officeart/2005/8/layout/vList6"/>
    <dgm:cxn modelId="{86311CCF-0D58-4A4E-B2AA-8EF29768622C}" type="presParOf" srcId="{4AB19EDB-7E65-4838-9E20-EFB410E7FE80}" destId="{385BB4D2-371F-42C1-9F65-5BF99FB6F2CE}" srcOrd="0" destOrd="0" presId="urn:microsoft.com/office/officeart/2005/8/layout/vList6"/>
    <dgm:cxn modelId="{78ED6463-1664-4399-A370-C46B8CF2E12F}" type="presParOf" srcId="{4AB19EDB-7E65-4838-9E20-EFB410E7FE80}" destId="{58C90B7D-FACE-4A3B-93F6-FB4FBA460BD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427BA-751A-450E-9902-594B781783BB}">
      <dsp:nvSpPr>
        <dsp:cNvPr id="0" name=""/>
        <dsp:cNvSpPr/>
      </dsp:nvSpPr>
      <dsp:spPr>
        <a:xfrm>
          <a:off x="460308" y="0"/>
          <a:ext cx="5216825" cy="3744049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005354-3AEC-48EB-A3C8-3F274763C3A5}">
      <dsp:nvSpPr>
        <dsp:cNvPr id="0" name=""/>
        <dsp:cNvSpPr/>
      </dsp:nvSpPr>
      <dsp:spPr>
        <a:xfrm>
          <a:off x="6592" y="1123214"/>
          <a:ext cx="1975489" cy="1497619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Modelos simples</a:t>
          </a:r>
        </a:p>
      </dsp:txBody>
      <dsp:txXfrm>
        <a:off x="79700" y="1196322"/>
        <a:ext cx="1829273" cy="1351403"/>
      </dsp:txXfrm>
    </dsp:sp>
    <dsp:sp modelId="{B2BEEFB0-357A-468C-B07A-7BE8F6C4BFDC}">
      <dsp:nvSpPr>
        <dsp:cNvPr id="0" name=""/>
        <dsp:cNvSpPr/>
      </dsp:nvSpPr>
      <dsp:spPr>
        <a:xfrm>
          <a:off x="2080976" y="1123214"/>
          <a:ext cx="1975489" cy="1497619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77049"/>
                <a:satOff val="-11769"/>
                <a:lumOff val="295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77049"/>
                <a:satOff val="-11769"/>
                <a:lumOff val="295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77049"/>
                <a:satOff val="-11769"/>
                <a:lumOff val="295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Modelos complejos</a:t>
          </a:r>
        </a:p>
      </dsp:txBody>
      <dsp:txXfrm>
        <a:off x="2154084" y="1196322"/>
        <a:ext cx="1829273" cy="1351403"/>
      </dsp:txXfrm>
    </dsp:sp>
    <dsp:sp modelId="{E2673FE2-1CAD-4040-833E-B1B836141CBB}">
      <dsp:nvSpPr>
        <dsp:cNvPr id="0" name=""/>
        <dsp:cNvSpPr/>
      </dsp:nvSpPr>
      <dsp:spPr>
        <a:xfrm>
          <a:off x="4155359" y="1123214"/>
          <a:ext cx="1975489" cy="1497619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77049"/>
                <a:satOff val="-11769"/>
                <a:lumOff val="295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77049"/>
                <a:satOff val="-11769"/>
                <a:lumOff val="295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77049"/>
                <a:satOff val="-11769"/>
                <a:lumOff val="295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Modelos espaciales</a:t>
          </a:r>
        </a:p>
      </dsp:txBody>
      <dsp:txXfrm>
        <a:off x="4228467" y="1196322"/>
        <a:ext cx="1829273" cy="1351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4A5D4-3E39-4A0A-9737-4D9562D3274C}">
      <dsp:nvSpPr>
        <dsp:cNvPr id="0" name=""/>
        <dsp:cNvSpPr/>
      </dsp:nvSpPr>
      <dsp:spPr>
        <a:xfrm>
          <a:off x="2093761" y="349"/>
          <a:ext cx="3140643" cy="136396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>
              <a:latin typeface="Arial" panose="020B0604020202020204" pitchFamily="34" charset="0"/>
              <a:cs typeface="Arial" panose="020B0604020202020204" pitchFamily="34" charset="0"/>
            </a:rPr>
            <a:t>Reconocimiento de todos los individuos</a:t>
          </a:r>
        </a:p>
      </dsp:txBody>
      <dsp:txXfrm>
        <a:off x="2093761" y="170844"/>
        <a:ext cx="2629157" cy="1022972"/>
      </dsp:txXfrm>
    </dsp:sp>
    <dsp:sp modelId="{13EB9D5B-D1F4-4267-820D-6DC44BD5F4DC}">
      <dsp:nvSpPr>
        <dsp:cNvPr id="0" name=""/>
        <dsp:cNvSpPr/>
      </dsp:nvSpPr>
      <dsp:spPr>
        <a:xfrm>
          <a:off x="0" y="349"/>
          <a:ext cx="2093762" cy="13639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Modelos SCR</a:t>
          </a:r>
        </a:p>
      </dsp:txBody>
      <dsp:txXfrm>
        <a:off x="66583" y="66932"/>
        <a:ext cx="1960596" cy="1230796"/>
      </dsp:txXfrm>
    </dsp:sp>
    <dsp:sp modelId="{3122019D-B399-47D4-90AD-75F84283B8AF}">
      <dsp:nvSpPr>
        <dsp:cNvPr id="0" name=""/>
        <dsp:cNvSpPr/>
      </dsp:nvSpPr>
      <dsp:spPr>
        <a:xfrm>
          <a:off x="2093761" y="1500708"/>
          <a:ext cx="3140643" cy="136396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>
              <a:latin typeface="Arial" panose="020B0604020202020204" pitchFamily="34" charset="0"/>
              <a:cs typeface="Arial" panose="020B0604020202020204" pitchFamily="34" charset="0"/>
            </a:rPr>
            <a:t>Sin marcaje</a:t>
          </a:r>
        </a:p>
      </dsp:txBody>
      <dsp:txXfrm>
        <a:off x="2093761" y="1671203"/>
        <a:ext cx="2629157" cy="1022972"/>
      </dsp:txXfrm>
    </dsp:sp>
    <dsp:sp modelId="{D6B5CE93-7D68-4F28-A15B-DE4A1019B223}">
      <dsp:nvSpPr>
        <dsp:cNvPr id="0" name=""/>
        <dsp:cNvSpPr/>
      </dsp:nvSpPr>
      <dsp:spPr>
        <a:xfrm>
          <a:off x="0" y="1500708"/>
          <a:ext cx="2093762" cy="136396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Modelos unSCR</a:t>
          </a:r>
        </a:p>
      </dsp:txBody>
      <dsp:txXfrm>
        <a:off x="66583" y="1567291"/>
        <a:ext cx="1960596" cy="1230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90B7D-FACE-4A3B-93F6-FB4FBA460BD6}">
      <dsp:nvSpPr>
        <dsp:cNvPr id="0" name=""/>
        <dsp:cNvSpPr/>
      </dsp:nvSpPr>
      <dsp:spPr>
        <a:xfrm>
          <a:off x="2223436" y="191735"/>
          <a:ext cx="2745605" cy="156565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Arial" panose="020B0604020202020204" pitchFamily="34" charset="0"/>
              <a:cs typeface="Arial" panose="020B0604020202020204" pitchFamily="34" charset="0"/>
            </a:rPr>
            <a:t>Modelo mixto de los anteriores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Arial" panose="020B0604020202020204" pitchFamily="34" charset="0"/>
              <a:cs typeface="Arial" panose="020B0604020202020204" pitchFamily="34" charset="0"/>
            </a:rPr>
            <a:t>Marcaje de algunos individuos</a:t>
          </a:r>
        </a:p>
      </dsp:txBody>
      <dsp:txXfrm>
        <a:off x="2223436" y="191735"/>
        <a:ext cx="2745605" cy="1565652"/>
      </dsp:txXfrm>
    </dsp:sp>
    <dsp:sp modelId="{385BB4D2-371F-42C1-9F65-5BF99FB6F2CE}">
      <dsp:nvSpPr>
        <dsp:cNvPr id="0" name=""/>
        <dsp:cNvSpPr/>
      </dsp:nvSpPr>
      <dsp:spPr>
        <a:xfrm>
          <a:off x="144214" y="0"/>
          <a:ext cx="2054993" cy="194912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Modelos SMR</a:t>
          </a:r>
        </a:p>
      </dsp:txBody>
      <dsp:txXfrm>
        <a:off x="239362" y="95148"/>
        <a:ext cx="1864697" cy="1758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es-ES" sz="1200"/>
            </a:lvl1pPr>
          </a:lstStyle>
          <a:p>
            <a:fld id="{20EA5F0D-C1DC-412F-A146-DDB3A74B588F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es-ES" sz="1200"/>
            </a:lvl1pPr>
          </a:lstStyle>
          <a:p>
            <a:fld id="{7BAE14B8-3CC9-472D-9BC5-A84D80684DE2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es-ES" sz="1200"/>
            </a:lvl1pPr>
          </a:lstStyle>
          <a:p>
            <a:fld id="{A8CDE508-72C8-4AB5-AA9C-1584D31690E0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es-ES"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es-ES" sz="1200"/>
            </a:lvl1pPr>
          </a:lstStyle>
          <a:p>
            <a:fld id="{7FB667E1-E601-4AAF-B95C-B25720D70A60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75873" y="2382261"/>
            <a:ext cx="9144002" cy="1143000"/>
          </a:xfrm>
        </p:spPr>
        <p:txBody>
          <a:bodyPr anchor="b">
            <a:normAutofit/>
          </a:bodyPr>
          <a:lstStyle>
            <a:lvl1pPr algn="ctr" latinLnBrk="0">
              <a:defRPr lang="es-ES" sz="4800" b="1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62255" y="3850114"/>
            <a:ext cx="9144002" cy="762000"/>
          </a:xfrm>
        </p:spPr>
        <p:txBody>
          <a:bodyPr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es-ES" sz="2000" cap="none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 latinLnBrk="0">
              <a:buNone/>
              <a:defRPr lang="es-ES" sz="2800"/>
            </a:lvl2pPr>
            <a:lvl3pPr marL="914400" indent="0" algn="ctr" latinLnBrk="0">
              <a:buNone/>
              <a:defRPr lang="es-ES" sz="2400"/>
            </a:lvl3pPr>
            <a:lvl4pPr marL="1371600" indent="0" algn="ctr" latinLnBrk="0">
              <a:buNone/>
              <a:defRPr lang="es-ES" sz="2000"/>
            </a:lvl4pPr>
            <a:lvl5pPr marL="1828800" indent="0" algn="ctr" latinLnBrk="0">
              <a:buNone/>
              <a:defRPr lang="es-ES" sz="2000"/>
            </a:lvl5pPr>
            <a:lvl6pPr marL="2286000" indent="0" algn="ctr" latinLnBrk="0">
              <a:buNone/>
              <a:defRPr lang="es-ES" sz="2000"/>
            </a:lvl6pPr>
            <a:lvl7pPr marL="2743200" indent="0" algn="ctr" latinLnBrk="0">
              <a:buNone/>
              <a:defRPr lang="es-ES" sz="2000"/>
            </a:lvl7pPr>
            <a:lvl8pPr marL="3200400" indent="0" algn="ctr" latinLnBrk="0">
              <a:buNone/>
              <a:defRPr lang="es-ES" sz="2000"/>
            </a:lvl8pPr>
            <a:lvl9pPr marL="3657600" indent="0" algn="ctr" latinLnBrk="0">
              <a:buNone/>
              <a:defRPr lang="es-ES" sz="2000"/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11" name="Rectángulo 6"/>
          <p:cNvSpPr/>
          <p:nvPr userDrawn="1"/>
        </p:nvSpPr>
        <p:spPr bwMode="ltGray">
          <a:xfrm>
            <a:off x="0" y="6605336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12" name="Rectángulo 6"/>
          <p:cNvSpPr/>
          <p:nvPr userDrawn="1"/>
        </p:nvSpPr>
        <p:spPr bwMode="ltGray">
          <a:xfrm>
            <a:off x="0" y="0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alterna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6"/>
          <p:cNvSpPr/>
          <p:nvPr userDrawn="1"/>
        </p:nvSpPr>
        <p:spPr bwMode="ltGray">
          <a:xfrm>
            <a:off x="0" y="6605336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ángulo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 latinLnBrk="0">
              <a:defRPr lang="es-ES" sz="34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 latinLnBrk="0">
              <a:defRPr lang="es-ES" sz="2000"/>
            </a:lvl1pPr>
            <a:lvl2pPr latinLnBrk="0">
              <a:defRPr lang="es-ES" sz="1800"/>
            </a:lvl2pPr>
            <a:lvl3pPr latinLnBrk="0">
              <a:defRPr lang="es-ES" sz="1600"/>
            </a:lvl3pPr>
            <a:lvl4pPr latinLnBrk="0">
              <a:defRPr lang="es-ES" sz="1400"/>
            </a:lvl4pPr>
            <a:lvl5pPr latinLnBrk="0">
              <a:defRPr lang="es-ES" sz="1400"/>
            </a:lvl5pPr>
            <a:lvl6pPr latinLnBrk="0">
              <a:defRPr lang="es-ES" sz="1400"/>
            </a:lvl6pPr>
            <a:lvl7pPr latinLnBrk="0">
              <a:defRPr lang="es-ES" sz="1400"/>
            </a:lvl7pPr>
            <a:lvl8pPr latinLnBrk="0">
              <a:defRPr lang="es-ES" sz="1400"/>
            </a:lvl8pPr>
            <a:lvl9pPr latinLnBrk="0">
              <a:defRPr lang="es-ES"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es-ES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 latinLnBrk="0">
              <a:defRPr lang="es-ES" sz="34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 latinLnBrk="0">
              <a:buNone/>
              <a:defRPr lang="es-ES" sz="3200">
                <a:solidFill>
                  <a:schemeClr val="tx2"/>
                </a:solidFill>
              </a:defRPr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es-ES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 bwMode="ltGray">
          <a:xfrm>
            <a:off x="0" y="6605336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 bwMode="ltGray">
          <a:xfrm>
            <a:off x="0" y="6605336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 bwMode="ltGray">
          <a:xfrm>
            <a:off x="0" y="6605336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767" y="517346"/>
            <a:ext cx="10792327" cy="697843"/>
          </a:xfrm>
        </p:spPr>
        <p:txBody>
          <a:bodyPr/>
          <a:lstStyle>
            <a:lvl1pPr>
              <a:defRPr u="none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767" y="1455821"/>
            <a:ext cx="10792327" cy="4573760"/>
          </a:xfrm>
        </p:spPr>
        <p:txBody>
          <a:bodyPr/>
          <a:lstStyle>
            <a:lvl6pPr latinLnBrk="0">
              <a:defRPr lang="es-ES"/>
            </a:lvl6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s-ES"/>
              <a:pPr/>
              <a:t>05/08/2022</a:t>
            </a:fld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  <p:cxnSp>
        <p:nvCxnSpPr>
          <p:cNvPr id="14" name="13 Conector recto"/>
          <p:cNvCxnSpPr/>
          <p:nvPr userDrawn="1"/>
        </p:nvCxnSpPr>
        <p:spPr>
          <a:xfrm>
            <a:off x="649705" y="1227209"/>
            <a:ext cx="108284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6"/>
          <p:cNvSpPr/>
          <p:nvPr userDrawn="1"/>
        </p:nvSpPr>
        <p:spPr bwMode="ltGray">
          <a:xfrm>
            <a:off x="0" y="6605336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7" name="Rectángulo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ángulo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 latinLnBrk="0">
              <a:defRPr lang="es-ES" sz="5200" b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es-ES" sz="2400" cap="none" baseline="0">
                <a:solidFill>
                  <a:schemeClr val="tx2"/>
                </a:solidFill>
              </a:defRPr>
            </a:lvl1pPr>
            <a:lvl2pPr marL="4572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alternad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9568" y="1143000"/>
            <a:ext cx="9308432" cy="2667000"/>
          </a:xfrm>
        </p:spPr>
        <p:txBody>
          <a:bodyPr anchor="b">
            <a:normAutofit/>
          </a:bodyPr>
          <a:lstStyle>
            <a:lvl1pPr algn="ctr" latinLnBrk="0">
              <a:defRPr lang="es-ES" sz="52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57981" y="3810000"/>
            <a:ext cx="9308432" cy="1143000"/>
          </a:xfrm>
        </p:spPr>
        <p:txBody>
          <a:bodyPr anchor="t"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es-ES" sz="2400" cap="none" baseline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José Jiménez García-Herrera CSIC-IREC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6"/>
          <p:cNvSpPr/>
          <p:nvPr userDrawn="1"/>
        </p:nvSpPr>
        <p:spPr bwMode="ltGray">
          <a:xfrm>
            <a:off x="0" y="6605336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 latinLnBrk="0">
              <a:defRPr lang="es-ES" sz="2000"/>
            </a:lvl1pPr>
            <a:lvl2pPr latinLnBrk="0">
              <a:defRPr lang="es-ES" sz="1800"/>
            </a:lvl2pPr>
            <a:lvl3pPr latinLnBrk="0">
              <a:defRPr lang="es-ES" sz="1600"/>
            </a:lvl3pPr>
            <a:lvl4pPr latinLnBrk="0">
              <a:defRPr lang="es-ES" sz="1400"/>
            </a:lvl4pPr>
            <a:lvl5pPr latinLnBrk="0">
              <a:defRPr lang="es-ES" sz="1400"/>
            </a:lvl5pPr>
            <a:lvl6pPr latinLnBrk="0">
              <a:defRPr lang="es-ES" sz="1400"/>
            </a:lvl6pPr>
            <a:lvl7pPr latinLnBrk="0">
              <a:defRPr lang="es-ES" sz="1400"/>
            </a:lvl7pPr>
            <a:lvl8pPr latinLnBrk="0">
              <a:defRPr lang="es-ES" sz="1400"/>
            </a:lvl8pPr>
            <a:lvl9pPr latinLnBrk="0">
              <a:defRPr lang="es-ES"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 latinLnBrk="0">
              <a:defRPr lang="es-ES" sz="2000"/>
            </a:lvl1pPr>
            <a:lvl2pPr latinLnBrk="0">
              <a:defRPr lang="es-ES" sz="1800"/>
            </a:lvl2pPr>
            <a:lvl3pPr latinLnBrk="0">
              <a:defRPr lang="es-ES" sz="1600"/>
            </a:lvl3pPr>
            <a:lvl4pPr latinLnBrk="0">
              <a:defRPr lang="es-ES" sz="1400"/>
            </a:lvl4pPr>
            <a:lvl5pPr latinLnBrk="0">
              <a:defRPr lang="es-ES" sz="1400"/>
            </a:lvl5pPr>
            <a:lvl6pPr latinLnBrk="0">
              <a:defRPr lang="es-ES" sz="1400"/>
            </a:lvl6pPr>
            <a:lvl7pPr latinLnBrk="0">
              <a:defRPr lang="es-ES" sz="1400"/>
            </a:lvl7pPr>
            <a:lvl8pPr latinLnBrk="0">
              <a:defRPr lang="es-ES" sz="1400"/>
            </a:lvl8pPr>
            <a:lvl9pPr latinLnBrk="0">
              <a:defRPr lang="es-ES"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6"/>
          <p:cNvSpPr/>
          <p:nvPr userDrawn="1"/>
        </p:nvSpPr>
        <p:spPr bwMode="ltGray">
          <a:xfrm>
            <a:off x="0" y="6605336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2200" b="0" cap="none" baseline="0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 latinLnBrk="0">
              <a:defRPr lang="es-ES" sz="1800"/>
            </a:lvl1pPr>
            <a:lvl2pPr latinLnBrk="0">
              <a:defRPr lang="es-ES" sz="1600"/>
            </a:lvl2pPr>
            <a:lvl3pPr latinLnBrk="0">
              <a:defRPr lang="es-ES" sz="1400"/>
            </a:lvl3pPr>
            <a:lvl4pPr latinLnBrk="0">
              <a:defRPr lang="es-ES" sz="1200"/>
            </a:lvl4pPr>
            <a:lvl5pPr latinLnBrk="0">
              <a:defRPr lang="es-ES" sz="1200"/>
            </a:lvl5pPr>
            <a:lvl6pPr latinLnBrk="0">
              <a:defRPr lang="es-ES" sz="1200"/>
            </a:lvl6pPr>
            <a:lvl7pPr latinLnBrk="0">
              <a:defRPr lang="es-ES" sz="1200"/>
            </a:lvl7pPr>
            <a:lvl8pPr latinLnBrk="0">
              <a:defRPr lang="es-ES" sz="1200"/>
            </a:lvl8pPr>
            <a:lvl9pPr latinLnBrk="0">
              <a:defRPr lang="es-ES"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2200" b="0" cap="none" baseline="0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 latinLnBrk="0">
              <a:defRPr lang="es-ES" sz="1800"/>
            </a:lvl1pPr>
            <a:lvl2pPr latinLnBrk="0">
              <a:defRPr lang="es-ES" sz="1600"/>
            </a:lvl2pPr>
            <a:lvl3pPr latinLnBrk="0">
              <a:defRPr lang="es-ES" sz="1400"/>
            </a:lvl3pPr>
            <a:lvl4pPr latinLnBrk="0">
              <a:defRPr lang="es-ES" sz="1200"/>
            </a:lvl4pPr>
            <a:lvl5pPr latinLnBrk="0">
              <a:defRPr lang="es-ES" sz="1200"/>
            </a:lvl5pPr>
            <a:lvl6pPr latinLnBrk="0">
              <a:defRPr lang="es-ES" sz="1200"/>
            </a:lvl6pPr>
            <a:lvl7pPr latinLnBrk="0">
              <a:defRPr lang="es-ES" sz="1200"/>
            </a:lvl7pPr>
            <a:lvl8pPr latinLnBrk="0">
              <a:defRPr lang="es-ES" sz="1200"/>
            </a:lvl8pPr>
            <a:lvl9pPr latinLnBrk="0">
              <a:defRPr lang="es-ES"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6"/>
          <p:cNvSpPr/>
          <p:nvPr userDrawn="1"/>
        </p:nvSpPr>
        <p:spPr bwMode="ltGray">
          <a:xfrm>
            <a:off x="0" y="6605336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6"/>
          <p:cNvSpPr/>
          <p:nvPr userDrawn="1"/>
        </p:nvSpPr>
        <p:spPr bwMode="ltGray">
          <a:xfrm>
            <a:off x="0" y="6605336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es-ES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6"/>
          <p:cNvSpPr/>
          <p:nvPr userDrawn="1"/>
        </p:nvSpPr>
        <p:spPr bwMode="ltGray">
          <a:xfrm>
            <a:off x="0" y="6605336"/>
            <a:ext cx="12188826" cy="2526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 latinLnBrk="0">
              <a:defRPr lang="es-ES" sz="3400" b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 latinLnBrk="0">
              <a:defRPr lang="es-ES" sz="2000"/>
            </a:lvl1pPr>
            <a:lvl2pPr latinLnBrk="0">
              <a:defRPr lang="es-ES" sz="1800"/>
            </a:lvl2pPr>
            <a:lvl3pPr latinLnBrk="0">
              <a:defRPr lang="es-ES" sz="1600"/>
            </a:lvl3pPr>
            <a:lvl4pPr latinLnBrk="0">
              <a:defRPr lang="es-ES" sz="1400"/>
            </a:lvl4pPr>
            <a:lvl5pPr latinLnBrk="0">
              <a:defRPr lang="es-ES" sz="1400"/>
            </a:lvl5pPr>
            <a:lvl6pPr latinLnBrk="0">
              <a:defRPr lang="es-ES" sz="1400"/>
            </a:lvl6pPr>
            <a:lvl7pPr latinLnBrk="0">
              <a:defRPr lang="es-ES" sz="1400"/>
            </a:lvl7pPr>
            <a:lvl8pPr latinLnBrk="0">
              <a:defRPr lang="es-ES" sz="1400"/>
            </a:lvl8pPr>
            <a:lvl9pPr latinLnBrk="0">
              <a:defRPr lang="es-ES"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es-ES" sz="16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ángulo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s-ES"/>
              <a:pPr/>
              <a:t>05/08/2022</a:t>
            </a:fld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800" cap="all" baseline="0">
                <a:solidFill>
                  <a:schemeClr val="bg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lang="es-ES"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lang="es-ES"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lang="es-ES"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lang="es-ES"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lang="es-ES"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lang="es-ES"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lang="es-ES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lang="es-ES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lang="es-ES"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lang="es-ES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meredith/makeJAGSmask" TargetMode="External"/><Relationship Id="rId2" Type="http://schemas.openxmlformats.org/officeDocument/2006/relationships/hyperlink" Target="https://github.com/benaug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616690"/>
            <a:ext cx="8155172" cy="3487479"/>
          </a:xfrm>
        </p:spPr>
        <p:txBody>
          <a:bodyPr>
            <a:no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Métodos de captura-recaptura espacialmente explícitos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431082" y="4196237"/>
            <a:ext cx="9144002" cy="1072445"/>
          </a:xfrm>
        </p:spPr>
        <p:txBody>
          <a:bodyPr>
            <a:normAutofit fontScale="92500" lnSpcReduction="10000"/>
          </a:bodyPr>
          <a:lstStyle/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IREC-CSIC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Heterogeneidad en la probabilidad de detección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971821" y="1810386"/>
            <a:ext cx="54091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 la CR no espacial hay una heterogeneidad intrínseca, consecuencia de la diferente probabilidad de captura de los animales en las diferentes cámaras/trampas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0" y="1139124"/>
            <a:ext cx="5409121" cy="54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0" y="1139124"/>
            <a:ext cx="5409121" cy="540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0" y="1139124"/>
            <a:ext cx="540912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8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Indefinición del área de muestreo efectiva</a:t>
            </a:r>
          </a:p>
        </p:txBody>
      </p:sp>
      <p:pic>
        <p:nvPicPr>
          <p:cNvPr id="1026" name="Picture 2" descr="C:\Users\Jose\OneDrive\MasterToledo2017\04_Captura-recaptura clasica\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79" y="1750370"/>
            <a:ext cx="5011839" cy="376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17F0D92-A67F-4C7A-A12F-8158A514B0FA}"/>
              </a:ext>
            </a:extLst>
          </p:cNvPr>
          <p:cNvSpPr txBox="1"/>
          <p:nvPr/>
        </p:nvSpPr>
        <p:spPr>
          <a:xfrm>
            <a:off x="5971821" y="1810386"/>
            <a:ext cx="54091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 la CR no espacial se calcula el “área de muestreo efectiva” mediante asunciones </a:t>
            </a:r>
            <a:r>
              <a:rPr lang="es-ES" sz="2800" i="1" dirty="0">
                <a:latin typeface="Arial" panose="020B0604020202020204" pitchFamily="34" charset="0"/>
                <a:cs typeface="Arial" panose="020B0604020202020204" pitchFamily="34" charset="0"/>
              </a:rPr>
              <a:t>ad hoc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sobre el movimiento de los animales, de forma externa al modelo</a:t>
            </a:r>
          </a:p>
        </p:txBody>
      </p:sp>
    </p:spTree>
    <p:extLst>
      <p:ext uri="{BB962C8B-B14F-4D97-AF65-F5344CB8AC3E}">
        <p14:creationId xmlns:p14="http://schemas.microsoft.com/office/powerpoint/2010/main" val="147488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073889" y="2757232"/>
            <a:ext cx="10111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¿Y si se añade la información espacial a la captura-recaptura?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6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Detección como una distribución seminormal bivariada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006725" y="1998661"/>
            <a:ext cx="45169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Si consideramos que la probabilidad de detección es una función seminormal, dependiente de la distancia euclídea entre la trampa y el centro de actividad, podemos deducir estos centros a partir de los historiales de captura de las trampas en el espacio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369DBC-EC5C-4DEB-8009-CFEFFF76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40" y="1412405"/>
            <a:ext cx="5494038" cy="49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6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5 Conector recto"/>
          <p:cNvCxnSpPr/>
          <p:nvPr/>
        </p:nvCxnSpPr>
        <p:spPr>
          <a:xfrm>
            <a:off x="649714" y="1227600"/>
            <a:ext cx="5273113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1 Título"/>
          <p:cNvSpPr txBox="1">
            <a:spLocks/>
          </p:cNvSpPr>
          <p:nvPr/>
        </p:nvSpPr>
        <p:spPr>
          <a:xfrm>
            <a:off x="673777" y="518400"/>
            <a:ext cx="10792327" cy="7092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indent="0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s-ES" sz="3600" b="1" u="none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s-ES" sz="3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Rectángulo"/>
              <p:cNvSpPr/>
              <p:nvPr/>
            </p:nvSpPr>
            <p:spPr>
              <a:xfrm>
                <a:off x="554590" y="1613877"/>
                <a:ext cx="4613156" cy="979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𝑖𝑗</m:t>
                          </m:r>
                          <m:r>
                            <a:rPr lang="es-ES" sz="28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s-E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a:rPr lang="es-ES" sz="28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s-ES" sz="2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s-ES" sz="2800" i="1">
                                      <a:latin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s-ES" sz="2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2" y="1613876"/>
                <a:ext cx="3459867" cy="9796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7 CuadroTexto"/>
          <p:cNvSpPr txBox="1"/>
          <p:nvPr/>
        </p:nvSpPr>
        <p:spPr>
          <a:xfrm>
            <a:off x="221675" y="6608623"/>
            <a:ext cx="2604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73777" y="517347"/>
            <a:ext cx="10792327" cy="697843"/>
          </a:xfrm>
          <a:prstGeom prst="rect">
            <a:avLst/>
          </a:prstGeom>
        </p:spPr>
        <p:txBody>
          <a:bodyPr anchor="b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s-ES"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b="1" dirty="0">
                <a:latin typeface="Arial" panose="020B0604020202020204" pitchFamily="34" charset="0"/>
                <a:cs typeface="Arial" panose="020B0604020202020204" pitchFamily="34" charset="0"/>
              </a:rPr>
              <a:t>… tenemos los SCR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" t="7339" r="5192"/>
          <a:stretch/>
        </p:blipFill>
        <p:spPr bwMode="auto">
          <a:xfrm>
            <a:off x="5577223" y="517348"/>
            <a:ext cx="6319930" cy="609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2" t="26135" r="15097" b="15423"/>
          <a:stretch/>
        </p:blipFill>
        <p:spPr bwMode="auto">
          <a:xfrm>
            <a:off x="582299" y="3005177"/>
            <a:ext cx="4308356" cy="3021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77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0"/>
            <a:ext cx="6490945" cy="648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0"/>
            <a:ext cx="6490946" cy="6480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711807" y="1233889"/>
            <a:ext cx="38889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Con el muestreo del espacio de estados se obtienen un ráster de probabilidades de ubicación de los centros de actividad/centros de áreas de campeo</a:t>
            </a:r>
          </a:p>
        </p:txBody>
      </p:sp>
    </p:spTree>
    <p:extLst>
      <p:ext uri="{BB962C8B-B14F-4D97-AF65-F5344CB8AC3E}">
        <p14:creationId xmlns:p14="http://schemas.microsoft.com/office/powerpoint/2010/main" val="310497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359568" y="1281227"/>
            <a:ext cx="9308432" cy="2667000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¿Y para que sirven estos modelos?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>
          <a:xfrm>
            <a:off x="1357981" y="3948227"/>
            <a:ext cx="9308432" cy="1143000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… no sólo para estimar densidades</a:t>
            </a:r>
          </a:p>
        </p:txBody>
      </p:sp>
      <p:sp>
        <p:nvSpPr>
          <p:cNvPr id="6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Número y densidad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9000" t="52891" r="11534" b="7342"/>
          <a:stretch/>
        </p:blipFill>
        <p:spPr>
          <a:xfrm>
            <a:off x="1057687" y="1754374"/>
            <a:ext cx="4754229" cy="40099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-18589" t="8476" r="18589" b="1549"/>
          <a:stretch/>
        </p:blipFill>
        <p:spPr>
          <a:xfrm>
            <a:off x="6246563" y="1574919"/>
            <a:ext cx="5054905" cy="4548110"/>
          </a:xfrm>
          <a:prstGeom prst="rect">
            <a:avLst/>
          </a:prstGeom>
        </p:spPr>
      </p:pic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385086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9467" b="4438"/>
          <a:stretch>
            <a:fillRect/>
          </a:stretch>
        </p:blipFill>
        <p:spPr bwMode="auto">
          <a:xfrm>
            <a:off x="2731166" y="1612232"/>
            <a:ext cx="5422232" cy="4668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Análisis del movimiento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Selección de recursos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135" y="954402"/>
            <a:ext cx="5830848" cy="568050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37282" y="2137272"/>
            <a:ext cx="3745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Utilizamos el ráster de recursos (vegetación, altitud, inundación…) como covariable para la ubicación de los centros de actividad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82226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… y ¿Por qué hay que utilizar modelos?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33" y="1736592"/>
            <a:ext cx="4210794" cy="421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581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Conectividad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466" y="154236"/>
            <a:ext cx="7439434" cy="6432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uadroTexto 5"/>
          <p:cNvSpPr txBox="1"/>
          <p:nvPr/>
        </p:nvSpPr>
        <p:spPr>
          <a:xfrm>
            <a:off x="673767" y="1620361"/>
            <a:ext cx="3462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Generando un ráster de costes, lo usamos como covariable de la probabilidad de la ubicación de los centros de actividad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7" y="2867058"/>
            <a:ext cx="3460763" cy="3454927"/>
          </a:xfrm>
          <a:prstGeom prst="rect">
            <a:avLst/>
          </a:prstGeom>
        </p:spPr>
      </p:pic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21200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Estima de comunidades completas</a:t>
            </a:r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382" y="1388127"/>
            <a:ext cx="6005945" cy="505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51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… y gestión. Ejemplo: gato asilvestrado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5" y="1729211"/>
            <a:ext cx="4166857" cy="416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301" y="1512682"/>
            <a:ext cx="4383386" cy="438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474070" y="1659093"/>
            <a:ext cx="32320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D=0.234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área=71.37, entonces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N=16.71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Sí se han capturado 15, sólo quedan 1-2 sin capturar…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Pero… ¿Cuánto se pueden desplazar desde el exterior del espacio de estados?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Si sigma=1 , el desplazamiento es de hasta 3 km, y podemos pensar que van a seguir apareciendo</a:t>
            </a:r>
          </a:p>
        </p:txBody>
      </p:sp>
      <p:sp>
        <p:nvSpPr>
          <p:cNvPr id="6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316403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… Ejemplo: respuesta de los mesopredadores al lince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9" t="3703" r="-129" b="5691"/>
          <a:stretch/>
        </p:blipFill>
        <p:spPr>
          <a:xfrm>
            <a:off x="2425498" y="1536567"/>
            <a:ext cx="7288864" cy="486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0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Premisas (y otras cosas…)</a:t>
            </a:r>
          </a:p>
        </p:txBody>
      </p:sp>
      <p:sp>
        <p:nvSpPr>
          <p:cNvPr id="3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solidFill>
                  <a:schemeClr val="bg1"/>
                </a:solidFill>
              </a:rPr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157442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CAD8E90-3087-42AD-BF4B-D1C17AED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Premisas, diseño u otras cosas…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7AF27D5-DA31-4573-8F24-F5728D256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7" y="1530252"/>
            <a:ext cx="10792327" cy="4573760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Los dispositivos de detección deben estar ubicados de forma que se permita la captura de los individuos en más de uno de estos dispositivos. Las capturas deben estar correlacionadas espacialmente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 población debe ser cerrada, demográfica y geográficamente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Los individuos deben tener una distribución uniforme en el espacio (o debe modelarse esa distribución no homogénea)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 detectabilidad entre individuos debe ser independiente (atención al gregarismo, y al movimiento no independiente entre individuos)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Hay que realizar siempre test de bondad del ajuste. La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sobredispersión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puede ser abordada mediante el uso de la binomial negativa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Mucho cuidado en SMR con el </a:t>
            </a:r>
            <a:r>
              <a:rPr lang="es-E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estatus de marcaje desconocido</a:t>
            </a:r>
            <a:endParaRPr lang="es-E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Hay posibilidad de realizar modelos SCR integrados. En ellos, prestad atención a las características de la información a integrar</a:t>
            </a:r>
          </a:p>
        </p:txBody>
      </p:sp>
    </p:spTree>
    <p:extLst>
      <p:ext uri="{BB962C8B-B14F-4D97-AF65-F5344CB8AC3E}">
        <p14:creationId xmlns:p14="http://schemas.microsoft.com/office/powerpoint/2010/main" val="27336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Variantes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Todos estos modelos admiten modificaciones o variantes para incorporar: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Tipología de la trampa o de los atrayentes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Operatividad de los dispositivos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Heterogeneidad (en detección) por individuo, por sexo, por tamaño del área de campeo)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Evolución temporal en la detectabilidad por los dispositivos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Comportamiento global de la población ante los dispositivos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Comportamiento local frente a cada tipo de dispositivo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Extracción de individuos de la población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En el caso de SMR se pueden incorporar:</a:t>
            </a:r>
          </a:p>
          <a:p>
            <a:pPr lvl="2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Animales reconocibles por marcas naturales</a:t>
            </a:r>
          </a:p>
          <a:p>
            <a:pPr lvl="2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Fracción de población marcada con marcaje no reconocibles (collares con numeración invisible por crecimiento del pelo, por ejemplo)</a:t>
            </a:r>
          </a:p>
          <a:p>
            <a:pPr lvl="1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Modelos SCR</a:t>
            </a:r>
          </a:p>
        </p:txBody>
      </p:sp>
      <p:sp>
        <p:nvSpPr>
          <p:cNvPr id="3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solidFill>
                  <a:schemeClr val="bg1"/>
                </a:solidFill>
              </a:rPr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241241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Reconocimiento de todos los individuos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60" y="1708330"/>
            <a:ext cx="7688445" cy="431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6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dbern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(</a:t>
            </a:r>
            <a:r>
              <a:rPr lang="es-ES" sz="1400" b="1" dirty="0">
                <a:latin typeface="Courier New"/>
              </a:rPr>
              <a:t>psi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1:J){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411588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6" y="379393"/>
            <a:ext cx="6055758" cy="609921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550331" y="1672046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¿ De que estamos hablando?</a:t>
            </a:r>
          </a:p>
          <a:p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Como lo que vemos no es la realidad,  usamos herramientas matemáticas para </a:t>
            </a:r>
            <a:r>
              <a:rPr lang="es-E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estimar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 la realidad </a:t>
            </a:r>
          </a:p>
        </p:txBody>
      </p:sp>
    </p:spTree>
    <p:extLst>
      <p:ext uri="{BB962C8B-B14F-4D97-AF65-F5344CB8AC3E}">
        <p14:creationId xmlns:p14="http://schemas.microsoft.com/office/powerpoint/2010/main" val="274201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dbern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(</a:t>
            </a:r>
            <a:r>
              <a:rPr lang="es-ES" sz="1400" b="1" dirty="0">
                <a:latin typeface="Courier New"/>
              </a:rPr>
              <a:t>psi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1:J){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2009800" y="1564640"/>
            <a:ext cx="6564952" cy="843280"/>
            <a:chOff x="485800" y="1564640"/>
            <a:chExt cx="6564952" cy="843280"/>
          </a:xfrm>
        </p:grpSpPr>
        <p:sp>
          <p:nvSpPr>
            <p:cNvPr id="2" name="Rectángulo 1"/>
            <p:cNvSpPr/>
            <p:nvPr/>
          </p:nvSpPr>
          <p:spPr>
            <a:xfrm>
              <a:off x="485800" y="1564640"/>
              <a:ext cx="3964280" cy="8432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4818504" y="1812362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Información </a:t>
              </a:r>
              <a:r>
                <a:rPr lang="es-ES" b="1" i="1" dirty="0">
                  <a:solidFill>
                    <a:srgbClr val="FF0000"/>
                  </a:solidFill>
                </a:rPr>
                <a:t>a priori</a:t>
              </a:r>
            </a:p>
          </p:txBody>
        </p:sp>
      </p:grpSp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306829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dbern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(</a:t>
            </a:r>
            <a:r>
              <a:rPr lang="es-ES" sz="1400" b="1" dirty="0">
                <a:latin typeface="Courier New"/>
              </a:rPr>
              <a:t>psi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1:J){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" name="Flecha derecha 1"/>
          <p:cNvSpPr/>
          <p:nvPr/>
        </p:nvSpPr>
        <p:spPr>
          <a:xfrm rot="10800000">
            <a:off x="4799856" y="1518816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591944" y="155017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Ratio base de </a:t>
            </a:r>
            <a:r>
              <a:rPr lang="es-ES" dirty="0">
                <a:solidFill>
                  <a:srgbClr val="FF0000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detección</a:t>
            </a:r>
          </a:p>
        </p:txBody>
      </p:sp>
      <p:sp>
        <p:nvSpPr>
          <p:cNvPr id="8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376468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dbern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(</a:t>
            </a:r>
            <a:r>
              <a:rPr lang="es-ES" sz="1400" b="1" dirty="0">
                <a:latin typeface="Courier New"/>
              </a:rPr>
              <a:t>psi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1:J){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" name="Flecha derecha 1"/>
          <p:cNvSpPr/>
          <p:nvPr/>
        </p:nvSpPr>
        <p:spPr>
          <a:xfrm rot="10800000">
            <a:off x="4798800" y="1735200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590800" y="176798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Parámetro de movimiento</a:t>
            </a:r>
          </a:p>
        </p:txBody>
      </p:sp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218259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dbern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(</a:t>
            </a:r>
            <a:r>
              <a:rPr lang="es-ES" sz="1400" b="1" dirty="0">
                <a:latin typeface="Courier New"/>
              </a:rPr>
              <a:t>psi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1:J){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" name="Flecha derecha 1"/>
          <p:cNvSpPr/>
          <p:nvPr/>
        </p:nvSpPr>
        <p:spPr>
          <a:xfrm rot="10800000">
            <a:off x="4788000" y="1932320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590800" y="1831599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Parámetro de aumentado de datos</a:t>
            </a:r>
          </a:p>
        </p:txBody>
      </p:sp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44654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size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= 1, psi)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1:J){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2009800" y="2418080"/>
            <a:ext cx="9592920" cy="1524000"/>
            <a:chOff x="485800" y="2418080"/>
            <a:chExt cx="8647840" cy="1513235"/>
          </a:xfrm>
        </p:grpSpPr>
        <p:sp>
          <p:nvSpPr>
            <p:cNvPr id="8" name="Rectángulo 7"/>
            <p:cNvSpPr/>
            <p:nvPr/>
          </p:nvSpPr>
          <p:spPr>
            <a:xfrm>
              <a:off x="485800" y="2418080"/>
              <a:ext cx="6966520" cy="15132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7693480" y="2851531"/>
              <a:ext cx="144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  <a:latin typeface="Permanent Marker" panose="02000000000000000000" pitchFamily="2" charset="0"/>
                  <a:ea typeface="Permanent Marker" panose="02000000000000000000" pitchFamily="2" charset="0"/>
                </a:rPr>
                <a:t>Proceso ecológico</a:t>
              </a:r>
            </a:p>
          </p:txBody>
        </p:sp>
      </p:grpSp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257522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size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= 1, psi)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1:J){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" name="Flecha derecha 1"/>
          <p:cNvSpPr/>
          <p:nvPr/>
        </p:nvSpPr>
        <p:spPr>
          <a:xfrm rot="10800000">
            <a:off x="6023992" y="2898914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6816080" y="2930272"/>
            <a:ext cx="353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Estudiamos todo el espacio</a:t>
            </a:r>
          </a:p>
        </p:txBody>
      </p:sp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32868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size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= 1, psi)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1:J){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384032" y="2564904"/>
            <a:ext cx="47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Coordenadas de la cámara-trampa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5598160" y="2934236"/>
            <a:ext cx="1938000" cy="499844"/>
          </a:xfrm>
          <a:prstGeom prst="straightConnector1">
            <a:avLst/>
          </a:prstGeom>
          <a:ln w="635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7752184" y="2934236"/>
            <a:ext cx="345336" cy="499844"/>
          </a:xfrm>
          <a:prstGeom prst="straightConnector1">
            <a:avLst/>
          </a:prstGeom>
          <a:ln w="635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9688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size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= 1, psi)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1:J){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384032" y="2564904"/>
            <a:ext cx="427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Centros de actividad (latentes)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4724400" y="2934236"/>
            <a:ext cx="2811760" cy="489684"/>
          </a:xfrm>
          <a:prstGeom prst="straightConnector1">
            <a:avLst/>
          </a:prstGeom>
          <a:ln w="635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>
            <a:off x="7183120" y="2934236"/>
            <a:ext cx="569064" cy="489684"/>
          </a:xfrm>
          <a:prstGeom prst="straightConnector1">
            <a:avLst/>
          </a:prstGeom>
          <a:ln w="635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4269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size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= 1, psi)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1:J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2" name="Flecha derecha 1"/>
          <p:cNvSpPr/>
          <p:nvPr/>
        </p:nvSpPr>
        <p:spPr>
          <a:xfrm rot="10800000">
            <a:off x="9218473" y="3485138"/>
            <a:ext cx="648072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9650520" y="3485138"/>
            <a:ext cx="2014240" cy="1094730"/>
            <a:chOff x="6012160" y="3933056"/>
            <a:chExt cx="1920718" cy="1063372"/>
          </a:xfrm>
        </p:grpSpPr>
        <p:sp>
          <p:nvSpPr>
            <p:cNvPr id="3" name="CuadroTexto 2"/>
            <p:cNvSpPr txBox="1"/>
            <p:nvPr/>
          </p:nvSpPr>
          <p:spPr>
            <a:xfrm>
              <a:off x="6372200" y="3933056"/>
              <a:ext cx="1560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  <a:latin typeface="Permanent Marker" panose="02000000000000000000" pitchFamily="2" charset="0"/>
                  <a:ea typeface="Permanent Marker" panose="02000000000000000000" pitchFamily="2" charset="0"/>
                </a:rPr>
                <a:t>Probabilidad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012160" y="4333746"/>
                  <a:ext cx="1920718" cy="6626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𝑖𝑗𝑘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𝑜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𝑖𝑗𝑘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sup>
                        </m:sSup>
                      </m:oMath>
                    </m:oMathPara>
                  </a14:m>
                  <a:endParaRPr lang="es-E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160" y="4333746"/>
                  <a:ext cx="1920718" cy="66268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324622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size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= 1, psi)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1:J){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2172360" y="3918063"/>
            <a:ext cx="8190656" cy="941015"/>
            <a:chOff x="485800" y="4365103"/>
            <a:chExt cx="6892462" cy="941015"/>
          </a:xfrm>
        </p:grpSpPr>
        <p:sp>
          <p:nvSpPr>
            <p:cNvPr id="4" name="CuadroTexto 3"/>
            <p:cNvSpPr txBox="1"/>
            <p:nvPr/>
          </p:nvSpPr>
          <p:spPr>
            <a:xfrm>
              <a:off x="4788024" y="4593643"/>
              <a:ext cx="2590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  <a:latin typeface="Permanent Marker" panose="02000000000000000000" pitchFamily="2" charset="0"/>
                  <a:ea typeface="Permanent Marker" panose="02000000000000000000" pitchFamily="2" charset="0"/>
                </a:rPr>
                <a:t>Proceso de observación</a:t>
              </a: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85800" y="4365103"/>
              <a:ext cx="4158208" cy="9410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8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12409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251365" y="2529436"/>
            <a:ext cx="775161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1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 mayoría de las cuestiones más importantes de la vida son sólo problemas de probabilidad</a:t>
            </a:r>
            <a:r>
              <a:rPr lang="en-US" sz="21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  <a:p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Pierre-Simon Laplace</a:t>
            </a:r>
            <a:endParaRPr lang="es-E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8756076" y="2763982"/>
            <a:ext cx="748145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4 Conector recto"/>
          <p:cNvCxnSpPr/>
          <p:nvPr/>
        </p:nvCxnSpPr>
        <p:spPr>
          <a:xfrm>
            <a:off x="5262996" y="3085735"/>
            <a:ext cx="1728354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 rot="20663191">
            <a:off x="8419169" y="1899605"/>
            <a:ext cx="198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seguimiento</a:t>
            </a:r>
          </a:p>
        </p:txBody>
      </p:sp>
      <p:sp>
        <p:nvSpPr>
          <p:cNvPr id="10" name="9 CuadroTexto"/>
          <p:cNvSpPr txBox="1"/>
          <p:nvPr/>
        </p:nvSpPr>
        <p:spPr>
          <a:xfrm rot="958533">
            <a:off x="5269654" y="3540342"/>
            <a:ext cx="22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detectabilidad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690257" y="6608623"/>
            <a:ext cx="195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23028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09800" y="758890"/>
            <a:ext cx="81906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library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## define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the</a:t>
            </a:r>
            <a:r>
              <a:rPr lang="es-ES" sz="1400" b="1" i="1" dirty="0">
                <a:solidFill>
                  <a:srgbClr val="008000"/>
                </a:solidFill>
                <a:latin typeface="Courier New"/>
              </a:rPr>
              <a:t> </a:t>
            </a:r>
            <a:r>
              <a:rPr lang="es-ES" sz="1400" b="1" i="1" dirty="0" err="1">
                <a:solidFill>
                  <a:srgbClr val="008000"/>
                </a:solidFill>
                <a:latin typeface="Courier New"/>
              </a:rPr>
              <a:t>model</a:t>
            </a:r>
            <a:endParaRPr lang="es-ES" sz="1400" b="1" i="1" dirty="0">
              <a:solidFill>
                <a:srgbClr val="008000"/>
              </a:solidFill>
              <a:latin typeface="Courier New"/>
            </a:endParaRPr>
          </a:p>
          <a:p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nimbleCode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({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p0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sigma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(0,5)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psi ~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(0,1)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(i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1:M){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z[i]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size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= 1, psi)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[i,1]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xlim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[i,2] ~ 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dunif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[1],</a:t>
            </a:r>
            <a:r>
              <a:rPr lang="es-ES" sz="1400" b="1" dirty="0" err="1">
                <a:solidFill>
                  <a:srgbClr val="FF00FF"/>
                </a:solidFill>
                <a:latin typeface="Courier New"/>
              </a:rPr>
              <a:t>ylim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[2])</a:t>
            </a:r>
          </a:p>
          <a:p>
            <a:r>
              <a:rPr lang="pl-PL" sz="1400" b="1" dirty="0">
                <a:solidFill>
                  <a:srgbClr val="000000"/>
                </a:solidFill>
                <a:latin typeface="Courier New"/>
              </a:rPr>
              <a:t>    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2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[i,1:J] &lt;-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[i,1]-X[1:J,1],2) + pow(</a:t>
            </a:r>
            <a:r>
              <a:rPr lang="pl-PL" sz="1400" b="1" dirty="0">
                <a:solidFill>
                  <a:srgbClr val="0000FF"/>
                </a:solidFill>
                <a:latin typeface="Courier New"/>
              </a:rPr>
              <a:t>s</a:t>
            </a:r>
            <a:r>
              <a:rPr lang="pl-PL" sz="1400" b="1" dirty="0">
                <a:solidFill>
                  <a:srgbClr val="000000"/>
                </a:solidFill>
                <a:latin typeface="Courier New"/>
              </a:rPr>
              <a:t>[i,2]-X[1:J,2],2)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p[i,1:J] &lt;- z[i]*p0*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exp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(- d2[i,1:J]/(2*sigma^2))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s-ES" sz="1400" b="1" dirty="0" err="1">
                <a:solidFill>
                  <a:srgbClr val="FF0000"/>
                </a:solidFill>
                <a:latin typeface="Courier New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(j </a:t>
            </a:r>
            <a:r>
              <a:rPr lang="es-ES" sz="1400" b="1" dirty="0">
                <a:solidFill>
                  <a:srgbClr val="FF0000"/>
                </a:solidFill>
                <a:latin typeface="Courier New"/>
              </a:rPr>
              <a:t>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1:J){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  y[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 ~ 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dbin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(p[</a:t>
            </a:r>
            <a:r>
              <a:rPr lang="es-ES" sz="1400" b="1" dirty="0" err="1">
                <a:solidFill>
                  <a:srgbClr val="000000"/>
                </a:solidFill>
                <a:latin typeface="Courier New"/>
              </a:rPr>
              <a:t>i,j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],K)      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N &lt;-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sum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(z[1:M])</a:t>
            </a: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s-ES" sz="1400" b="1" dirty="0">
                <a:solidFill>
                  <a:srgbClr val="0000FF"/>
                </a:solidFill>
                <a:latin typeface="Courier New"/>
              </a:rPr>
              <a:t>D</a:t>
            </a:r>
            <a:r>
              <a:rPr lang="es-ES" sz="1400" b="1" dirty="0">
                <a:solidFill>
                  <a:srgbClr val="000000"/>
                </a:solidFill>
                <a:latin typeface="Courier New"/>
              </a:rPr>
              <a:t> &lt;- N/</a:t>
            </a:r>
            <a:r>
              <a:rPr lang="es-ES" sz="1400" b="1" dirty="0" err="1">
                <a:solidFill>
                  <a:srgbClr val="0000FF"/>
                </a:solidFill>
                <a:latin typeface="Courier New"/>
              </a:rPr>
              <a:t>area</a:t>
            </a:r>
            <a:endParaRPr lang="es-ES" sz="1400" b="1" dirty="0">
              <a:solidFill>
                <a:srgbClr val="0000FF"/>
              </a:solidFill>
              <a:latin typeface="Courier New"/>
            </a:endParaRPr>
          </a:p>
          <a:p>
            <a:r>
              <a:rPr lang="es-ES" sz="1400" b="1" dirty="0">
                <a:solidFill>
                  <a:srgbClr val="000000"/>
                </a:solidFill>
                <a:latin typeface="Courier New"/>
              </a:rPr>
              <a:t>})</a:t>
            </a:r>
          </a:p>
          <a:p>
            <a:endParaRPr lang="es-ES" sz="1400" b="1" dirty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802276" y="5206261"/>
            <a:ext cx="568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Permanent Marker" panose="02000000000000000000" pitchFamily="2" charset="0"/>
                <a:ea typeface="Permanent Marker" panose="02000000000000000000" pitchFamily="2" charset="0"/>
              </a:rPr>
              <a:t>Vamos a usar como datos una matriz de los individuos reconocidos en cada trampa y ocasión, con la información de coordenadas de las cámaras-trampa</a:t>
            </a:r>
          </a:p>
        </p:txBody>
      </p:sp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285426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¿Qué datos tenemos del campo?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Pues sólo el historial de capturas por trampa y ocasión: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s-E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…y las coordenadas de las cámaras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299857"/>
            <a:ext cx="3968750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1385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30188"/>
            <a:ext cx="64008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70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Genotipado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C:\Users\Public\Pictures\Sample Pictures\IMG_10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99" y="2026843"/>
            <a:ext cx="4597652" cy="344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9466"/>
          <a:stretch/>
        </p:blipFill>
        <p:spPr>
          <a:xfrm>
            <a:off x="6069930" y="1453470"/>
            <a:ext cx="5591027" cy="51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Genotipado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68" y="1410777"/>
            <a:ext cx="10000159" cy="5138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Genotipado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  <p:pic>
        <p:nvPicPr>
          <p:cNvPr id="7" name="Imagen 6"/>
          <p:cNvPicPr preferRelativeResize="0"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3817" y="1700423"/>
            <a:ext cx="8166539" cy="44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2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 preferRelativeResize="0"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6104" y="1332411"/>
            <a:ext cx="9091749" cy="520424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Genotipado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23695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 thinning-SCR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rtSCR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Para utilizar además los eventos no reconocidos se puede emplear </a:t>
            </a:r>
            <a:r>
              <a:rPr lang="es-ES" sz="2200" dirty="0" err="1">
                <a:latin typeface="Arial" panose="020B0604020202020204" pitchFamily="34" charset="0"/>
                <a:cs typeface="Arial" panose="020B0604020202020204" pitchFamily="34" charset="0"/>
              </a:rPr>
              <a:t>rtSCR</a:t>
            </a:r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Los eventos no reconocidos pueden ser importantes para mejorar las estimas si: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 especie objetivo está en baja densidad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No hay solapamiento en las áreas de campeo</a:t>
            </a:r>
          </a:p>
          <a:p>
            <a:pPr lvl="1"/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Hay un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bajo porcentaje de reconocidos</a:t>
            </a:r>
          </a:p>
          <a:p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El uso de </a:t>
            </a:r>
            <a:r>
              <a:rPr lang="es-ES" sz="2200" dirty="0" err="1">
                <a:latin typeface="Arial" panose="020B0604020202020204" pitchFamily="34" charset="0"/>
                <a:cs typeface="Arial" panose="020B0604020202020204" pitchFamily="34" charset="0"/>
              </a:rPr>
              <a:t>rtSCR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es computacionalmente costoso</a:t>
            </a:r>
          </a:p>
          <a:p>
            <a:pPr marL="45720" indent="0">
              <a:buNone/>
            </a:pP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Más información en:</a:t>
            </a:r>
          </a:p>
          <a:p>
            <a:pPr marL="365760" lvl="1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Jiménez, J., Augustine, B. C., Linden, D. W., Chandler, R. B., &amp; Royle, J. A. (2021). Spatial capture–recapture with random thinning for unidentified encounters.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Ecology and Evolution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(3), 1187–1198. https://doi.org/10.1002/ece3.7091</a:t>
            </a:r>
          </a:p>
          <a:p>
            <a:pPr marL="45720" indent="0">
              <a:buNone/>
            </a:pPr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89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Modelos SMR</a:t>
            </a:r>
          </a:p>
        </p:txBody>
      </p:sp>
      <p:sp>
        <p:nvSpPr>
          <p:cNvPr id="3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solidFill>
                  <a:schemeClr val="bg1"/>
                </a:solidFill>
              </a:rPr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32485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Dispositivos de captura y cámaras-trampa</a:t>
            </a:r>
          </a:p>
        </p:txBody>
      </p:sp>
      <p:pic>
        <p:nvPicPr>
          <p:cNvPr id="1026" name="Picture 2" descr="Cámara LTL 53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505" y="2018660"/>
            <a:ext cx="3779836" cy="37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Collarum® -  Canine Capture Dev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7" y="1955951"/>
            <a:ext cx="4056461" cy="384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5524113" y="2971800"/>
                <a:ext cx="105189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6600" i="1" smtClean="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s-ES" sz="6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113" y="2971800"/>
                <a:ext cx="1051891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1804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Métodos de estima de densidades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Índices poblacionales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Métodos jerárquicos (que calculan simultáneamente la detección y la ocupación):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Muestreo de distancias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Captura-recaptura 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Doble observador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Modelos de extracción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Modelos de ocupación (se emplean como sustitutivos de estima de tamaños poblacionales)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Modelos binomiales mixtos (estiman tamaños poblacionales, pero sin relación a un ámbito espacial)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 Flecha derecha"/>
          <p:cNvSpPr/>
          <p:nvPr/>
        </p:nvSpPr>
        <p:spPr>
          <a:xfrm>
            <a:off x="3380874" y="2839450"/>
            <a:ext cx="589547" cy="156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247146" y="2731171"/>
            <a:ext cx="295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Modelos de referencia</a:t>
            </a:r>
          </a:p>
        </p:txBody>
      </p:sp>
      <p:sp>
        <p:nvSpPr>
          <p:cNvPr id="8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  <p:sp>
        <p:nvSpPr>
          <p:cNvPr id="9" name="5 Flecha derecha">
            <a:extLst>
              <a:ext uri="{FF2B5EF4-FFF2-40B4-BE49-F238E27FC236}">
                <a16:creationId xmlns:a16="http://schemas.microsoft.com/office/drawing/2014/main" id="{FC28D3EA-CF04-4A97-B68B-31D275E75137}"/>
              </a:ext>
            </a:extLst>
          </p:cNvPr>
          <p:cNvSpPr/>
          <p:nvPr/>
        </p:nvSpPr>
        <p:spPr>
          <a:xfrm>
            <a:off x="3749843" y="1564100"/>
            <a:ext cx="589547" cy="1564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6 CuadroTexto">
            <a:extLst>
              <a:ext uri="{FF2B5EF4-FFF2-40B4-BE49-F238E27FC236}">
                <a16:creationId xmlns:a16="http://schemas.microsoft.com/office/drawing/2014/main" id="{316E37A4-2790-498C-99D6-0B43EF3512A8}"/>
              </a:ext>
            </a:extLst>
          </p:cNvPr>
          <p:cNvSpPr txBox="1"/>
          <p:nvPr/>
        </p:nvSpPr>
        <p:spPr>
          <a:xfrm>
            <a:off x="4616115" y="1455821"/>
            <a:ext cx="295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Desaconsejados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build="allAtOnce"/>
      <p:bldP spid="9" grpId="0" animBg="1"/>
      <p:bldP spid="10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Modelos SMR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Son modelos mixtos de conteos espaciales (unSCR) y de captura-recaptura espacialmente explícita (SCR)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 usan cuando sólo una parte de la población está marcada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 fracción marcada suele serlo a partir de capturas previas y marcaje, aunque también se pueden utilizar marcas naturales y/o emplear una </a:t>
            </a: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máscara temporal de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marcaje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 estima va ser tanto más precisa, cuanto más animales se marquen (con un 10-20% marcado, la estima ya puede ser aceptable)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Nosotros vamos a 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estudiar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una tipología avanzada de SMR, los modelos SMR generalizados (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gSMR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 que incorporan la información del proceso de marcaje. Si no se usa esta extensión, hay que asumir que la detectabilidad de marcados y no marcados es la misma, lo que puede ser difícil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Puede mejorarse la estima utilizando telemetría de algunos animales marcados. Ello nos va a permitir obtener mayor precisión en los parámetros de movimiento</a:t>
            </a:r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Para obtener mas precisión en SMR …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Captura y marcaje de una fracción de la población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Maximizar datos de las fracciones marcadas y no marcadas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Maximizar las capturas (físicas y de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fototrampeo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): uso de atrayentes, selección de sitios para los dispositivos de captura, minimizar intrusión… </a:t>
            </a:r>
          </a:p>
          <a:p>
            <a:pPr lvl="1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Obtención de datos de calidad (optimización de recursos, uso de tecnologías avanzadas, almacenamiento y gestión de datos)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Marcaje con telemetría para facilitar la obtención del parámetro de movimiento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Incorporación de otra información</a:t>
            </a:r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SMR + telemetría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"/>
          <a:stretch/>
        </p:blipFill>
        <p:spPr bwMode="auto">
          <a:xfrm>
            <a:off x="875097" y="1534629"/>
            <a:ext cx="5560337" cy="502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uoguelph.ca/~rjblab/ImagesNew/gradstudentsNT/Carr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416" y="1942036"/>
            <a:ext cx="2745640" cy="352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74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80" y="249712"/>
            <a:ext cx="5834514" cy="61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gSMR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Es una extensión de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gSMR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que permite trabajar con marcados no identificados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 recomienda usar el algoritmo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Metropolis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-Hastings de Jiménez et al (2019) en Nimble para optimizar la convergencia</a:t>
            </a:r>
          </a:p>
          <a:p>
            <a:pPr marL="45720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Para más información</a:t>
            </a:r>
          </a:p>
          <a:p>
            <a:pPr marL="365760" lvl="1" indent="0">
              <a:spcBef>
                <a:spcPts val="1800"/>
              </a:spcBef>
              <a:buNone/>
            </a:pP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Jiménez, J., Chandler, R. B., Tobajas, J., Descalzo, E., Mateo, R., &amp; Ferreras, P. (2019).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–resight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incomplete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red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fox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estimates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Ecology and Evolution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9(8), 4739–4748. https://doi.org/10.1002/ece3.5077</a:t>
            </a:r>
          </a:p>
          <a:p>
            <a:pPr marL="45720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8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Modelos unSCR</a:t>
            </a:r>
          </a:p>
        </p:txBody>
      </p:sp>
      <p:sp>
        <p:nvSpPr>
          <p:cNvPr id="3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solidFill>
                  <a:schemeClr val="bg1"/>
                </a:solidFill>
              </a:rPr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25138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Huellas</a:t>
            </a:r>
          </a:p>
        </p:txBody>
      </p:sp>
      <p:cxnSp>
        <p:nvCxnSpPr>
          <p:cNvPr id="7" name="6 Conector recto"/>
          <p:cNvCxnSpPr/>
          <p:nvPr/>
        </p:nvCxnSpPr>
        <p:spPr>
          <a:xfrm>
            <a:off x="649705" y="1227209"/>
            <a:ext cx="3600000" cy="0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83000">
                  <a:schemeClr val="accent2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325755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… e incluso sonidos</a:t>
            </a:r>
          </a:p>
        </p:txBody>
      </p:sp>
      <p:pic>
        <p:nvPicPr>
          <p:cNvPr id="1026" name="Picture 2" descr="http://i.livescience.com/images/i/000/036/428/i02/Miami-169.JPG?136010974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540" y="1500251"/>
            <a:ext cx="3590262" cy="478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irds.cornell.edu/brp/images/HB2sp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56" y="2743200"/>
            <a:ext cx="5253892" cy="206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153173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Modelos unSCR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684" y="1576136"/>
            <a:ext cx="5535282" cy="44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Imagen 13" descr="Descripción: E:\Camera Base 1.6\Images\z_P01IMAG00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8952" y="1906856"/>
            <a:ext cx="4759016" cy="356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Imagen 11" descr="Descripción: E:\CensoTablas\117\z_IMAG0789.JPG"/>
          <p:cNvPicPr>
            <a:picLocks noChangeAspect="1" noChangeArrowheads="1"/>
          </p:cNvPicPr>
          <p:nvPr/>
        </p:nvPicPr>
        <p:blipFill>
          <a:blip r:embed="rId4" cstate="print">
            <a:lum bright="30000" contrast="40000"/>
          </a:blip>
          <a:srcRect/>
          <a:stretch>
            <a:fillRect/>
          </a:stretch>
        </p:blipFill>
        <p:spPr bwMode="auto">
          <a:xfrm>
            <a:off x="6606831" y="1852775"/>
            <a:ext cx="4895358" cy="3669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espaciales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92416" y="1600201"/>
            <a:ext cx="3178696" cy="4525963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s-E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</a:t>
            </a:r>
          </a:p>
          <a:p>
            <a:pPr>
              <a:lnSpc>
                <a:spcPct val="250000"/>
              </a:lnSpc>
            </a:pP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SMR</a:t>
            </a:r>
          </a:p>
          <a:p>
            <a:pPr>
              <a:lnSpc>
                <a:spcPct val="250000"/>
              </a:lnSpc>
            </a:pP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</a:p>
        </p:txBody>
      </p:sp>
      <p:sp>
        <p:nvSpPr>
          <p:cNvPr id="4" name="Flecha abajo 3"/>
          <p:cNvSpPr/>
          <p:nvPr/>
        </p:nvSpPr>
        <p:spPr>
          <a:xfrm rot="10800000">
            <a:off x="3846977" y="2132856"/>
            <a:ext cx="936433" cy="3117774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PRECIO</a:t>
            </a:r>
          </a:p>
        </p:txBody>
      </p:sp>
      <p:sp>
        <p:nvSpPr>
          <p:cNvPr id="5" name="Flecha abajo 4"/>
          <p:cNvSpPr/>
          <p:nvPr/>
        </p:nvSpPr>
        <p:spPr>
          <a:xfrm rot="10800000">
            <a:off x="4788231" y="2132856"/>
            <a:ext cx="936433" cy="3117774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16000">
                <a:schemeClr val="accent1">
                  <a:lumMod val="20000"/>
                  <a:lumOff val="80000"/>
                </a:schemeClr>
              </a:gs>
              <a:gs pos="99000">
                <a:schemeClr val="accent5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PRECISIÓN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68" y="2132856"/>
            <a:ext cx="5606552" cy="3157480"/>
          </a:xfrm>
          <a:prstGeom prst="rect">
            <a:avLst/>
          </a:prstGeom>
        </p:spPr>
      </p:pic>
      <p:sp>
        <p:nvSpPr>
          <p:cNvPr id="8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24804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/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357562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Captura-recaptura</a:t>
            </a:r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3739228476"/>
              </p:ext>
            </p:extLst>
          </p:nvPr>
        </p:nvGraphicFramePr>
        <p:xfrm>
          <a:off x="3090779" y="1864893"/>
          <a:ext cx="6137442" cy="3744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Modelos espaciales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92416" y="1600201"/>
            <a:ext cx="3178696" cy="4525963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SCR</a:t>
            </a:r>
          </a:p>
          <a:p>
            <a:pPr>
              <a:lnSpc>
                <a:spcPct val="250000"/>
              </a:lnSpc>
            </a:pPr>
            <a:r>
              <a:rPr lang="es-E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SMR</a:t>
            </a:r>
          </a:p>
          <a:p>
            <a:pPr>
              <a:lnSpc>
                <a:spcPct val="250000"/>
              </a:lnSpc>
            </a:pP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</a:p>
        </p:txBody>
      </p:sp>
      <p:sp>
        <p:nvSpPr>
          <p:cNvPr id="5" name="Flecha abajo 4"/>
          <p:cNvSpPr/>
          <p:nvPr/>
        </p:nvSpPr>
        <p:spPr>
          <a:xfrm rot="10800000">
            <a:off x="4788229" y="2924944"/>
            <a:ext cx="936433" cy="2325686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16000">
                <a:schemeClr val="accent1">
                  <a:lumMod val="20000"/>
                  <a:lumOff val="80000"/>
                </a:schemeClr>
              </a:gs>
              <a:gs pos="99000">
                <a:schemeClr val="accent5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PRECISIÓN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150" y="1706136"/>
            <a:ext cx="5820015" cy="3902184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0800000">
            <a:off x="3846977" y="2132856"/>
            <a:ext cx="936433" cy="3117774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42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/>
            <a:r>
              <a:rPr lang="es-E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PRECIO</a:t>
            </a:r>
          </a:p>
        </p:txBody>
      </p:sp>
      <p:sp>
        <p:nvSpPr>
          <p:cNvPr id="9" name="Marcador de posición de pie de página 4">
            <a:extLst>
              <a:ext uri="{FF2B5EF4-FFF2-40B4-BE49-F238E27FC236}">
                <a16:creationId xmlns:a16="http://schemas.microsoft.com/office/drawing/2014/main" id="{22468CE8-3DCE-495F-8B34-6C935FA1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30902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6267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Modelos espaciales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92416" y="1600201"/>
            <a:ext cx="3178696" cy="4525963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SCR</a:t>
            </a:r>
          </a:p>
          <a:p>
            <a:pPr>
              <a:lnSpc>
                <a:spcPct val="250000"/>
              </a:lnSpc>
            </a:pPr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SMR</a:t>
            </a:r>
          </a:p>
          <a:p>
            <a:pPr>
              <a:lnSpc>
                <a:spcPct val="250000"/>
              </a:lnSpc>
            </a:pPr>
            <a:r>
              <a:rPr lang="es-E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</a:p>
        </p:txBody>
      </p:sp>
      <p:sp>
        <p:nvSpPr>
          <p:cNvPr id="5" name="Flecha abajo 4"/>
          <p:cNvSpPr/>
          <p:nvPr/>
        </p:nvSpPr>
        <p:spPr>
          <a:xfrm rot="10800000">
            <a:off x="4788228" y="4365104"/>
            <a:ext cx="936433" cy="885526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16000">
                <a:schemeClr val="accent1">
                  <a:lumMod val="20000"/>
                  <a:lumOff val="80000"/>
                </a:schemeClr>
              </a:gs>
              <a:gs pos="99000">
                <a:schemeClr val="accent5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92" y="1828055"/>
            <a:ext cx="5179848" cy="3884886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 rot="10800000">
            <a:off x="3846974" y="4365104"/>
            <a:ext cx="936433" cy="885526"/>
          </a:xfrm>
          <a:prstGeom prst="downArrow">
            <a:avLst/>
          </a:prstGeom>
          <a:gradFill flip="none" rotWithShape="1">
            <a:gsLst>
              <a:gs pos="40000">
                <a:srgbClr val="FFFFFF"/>
              </a:gs>
              <a:gs pos="0">
                <a:schemeClr val="accent2">
                  <a:lumMod val="0"/>
                  <a:lumOff val="100000"/>
                </a:schemeClr>
              </a:gs>
              <a:gs pos="3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s-E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8177200" y="6601968"/>
            <a:ext cx="3090240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15565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Otros modelos avanzados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Otros modelos avanzados y de extraordinario interés pueden encontrarse en la web, fundamentalmente referidos a información suplementaria de artículos publicados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Entre ellos, recomiendo especialmente los desarrollos de Ben Augustine, disponibles en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https://github.com/benaug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Para trabajar en ambiente bayesiano con covariables de abundancia, recomiendo los desarrollos de Mike Meredith: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https://github.com/mikemeredith/makeJAGSmask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73768" y="1455821"/>
            <a:ext cx="10289979" cy="4573760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Los métodos espaciales requieren:</a:t>
            </a:r>
          </a:p>
          <a:p>
            <a:pPr lvl="1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 nivel campo</a:t>
            </a:r>
          </a:p>
          <a:p>
            <a:pPr lvl="2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Un nivel muy alto de conocimiento del medio y de las especies</a:t>
            </a:r>
          </a:p>
          <a:p>
            <a:pPr lvl="2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Especialización en capturas y manejo de animales</a:t>
            </a:r>
          </a:p>
          <a:p>
            <a:pPr lvl="2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Conocimiento y respeto de la normativa</a:t>
            </a:r>
          </a:p>
          <a:p>
            <a:pPr lvl="2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Trabajo en equipo</a:t>
            </a:r>
          </a:p>
          <a:p>
            <a:pPr lvl="2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Cierta destreza en el uso de herramientas modernas (cámaras trampa, GPS, antenas, etc.)</a:t>
            </a:r>
          </a:p>
          <a:p>
            <a:pPr lvl="2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Uso de herramientas informáticas para la gestión de datos</a:t>
            </a:r>
          </a:p>
          <a:p>
            <a:pPr lvl="1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gabinete</a:t>
            </a:r>
          </a:p>
          <a:p>
            <a:pPr lvl="2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Uso de herramientas informáticas complejas</a:t>
            </a:r>
          </a:p>
          <a:p>
            <a:pPr lvl="1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</p:spTree>
    <p:extLst>
      <p:ext uri="{BB962C8B-B14F-4D97-AF65-F5344CB8AC3E}">
        <p14:creationId xmlns:p14="http://schemas.microsoft.com/office/powerpoint/2010/main" val="20911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5000" t="1000" r="15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1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Modelos de captura espaciales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529172"/>
              </p:ext>
            </p:extLst>
          </p:nvPr>
        </p:nvGraphicFramePr>
        <p:xfrm>
          <a:off x="685131" y="2141624"/>
          <a:ext cx="5234405" cy="2865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013638198"/>
              </p:ext>
            </p:extLst>
          </p:nvPr>
        </p:nvGraphicFramePr>
        <p:xfrm>
          <a:off x="6220321" y="2538673"/>
          <a:ext cx="5137484" cy="1949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37674" y="6601968"/>
            <a:ext cx="7863198" cy="256032"/>
          </a:xfrm>
        </p:spPr>
        <p:txBody>
          <a:bodyPr/>
          <a:lstStyle>
            <a:lvl1pPr>
              <a:defRPr sz="900" b="1"/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José Jiménez García-herrera CSIC-IREC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498658" y="2757232"/>
            <a:ext cx="7155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Debilidades de la </a:t>
            </a:r>
          </a:p>
          <a:p>
            <a:pPr algn="ctr"/>
            <a:r>
              <a:rPr lang="es-ES" sz="36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captura-recaptura no espacial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12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seño con banda, azul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DocumentoBibliotecaFormulario</Display>
  <Edit>DocumentoBibliotecaFormulario</Edit>
  <New>DocumentoBibliotecaFormulario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Este valor indica el número de revisiones o de veces que se ha guardado. La aplicación es la responsable de actualizar este valor después de cada revisión.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62196-136C-4882-9A05-B06D207CCB40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7E0F679-A584-4399-A819-C76A3E698C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6E8159-802E-4725-8D5B-08C56B3022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4305</Words>
  <Application>Microsoft Office PowerPoint</Application>
  <PresentationFormat>Panorámica</PresentationFormat>
  <Paragraphs>495</Paragraphs>
  <Slides>63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71" baseType="lpstr">
      <vt:lpstr>Arial</vt:lpstr>
      <vt:lpstr>Cambria Math</vt:lpstr>
      <vt:lpstr>Corbel</vt:lpstr>
      <vt:lpstr>Courier New</vt:lpstr>
      <vt:lpstr>Euphemia</vt:lpstr>
      <vt:lpstr>Permanent Marker</vt:lpstr>
      <vt:lpstr>Times New Roman</vt:lpstr>
      <vt:lpstr>Diseño con banda, azul 16x9</vt:lpstr>
      <vt:lpstr>Métodos de captura-recaptura espacialmente explícitos</vt:lpstr>
      <vt:lpstr>… y ¿Por qué hay que utilizar modelos?</vt:lpstr>
      <vt:lpstr>Presentación de PowerPoint</vt:lpstr>
      <vt:lpstr>Presentación de PowerPoint</vt:lpstr>
      <vt:lpstr>Métodos de estima de densidades</vt:lpstr>
      <vt:lpstr>Captura-recaptura</vt:lpstr>
      <vt:lpstr>Presentación de PowerPoint</vt:lpstr>
      <vt:lpstr>Modelos de captura espaciales</vt:lpstr>
      <vt:lpstr>Presentación de PowerPoint</vt:lpstr>
      <vt:lpstr>Heterogeneidad en la probabilidad de detección</vt:lpstr>
      <vt:lpstr>Indefinición del área de muestreo efectiva</vt:lpstr>
      <vt:lpstr>Presentación de PowerPoint</vt:lpstr>
      <vt:lpstr>Detección como una distribución seminormal bivariada</vt:lpstr>
      <vt:lpstr>Presentación de PowerPoint</vt:lpstr>
      <vt:lpstr>Presentación de PowerPoint</vt:lpstr>
      <vt:lpstr>¿Y para que sirven estos modelos?</vt:lpstr>
      <vt:lpstr>Número y densidad</vt:lpstr>
      <vt:lpstr>Análisis del movimiento</vt:lpstr>
      <vt:lpstr>Selección de recursos</vt:lpstr>
      <vt:lpstr>Conectividad</vt:lpstr>
      <vt:lpstr>Estima de comunidades completas</vt:lpstr>
      <vt:lpstr>… y gestión. Ejemplo: gato asilvestrado</vt:lpstr>
      <vt:lpstr>… Ejemplo: respuesta de los mesopredadores al lince</vt:lpstr>
      <vt:lpstr>Premisas (y otras cosas…)</vt:lpstr>
      <vt:lpstr>Premisas, diseño u otras cosas…</vt:lpstr>
      <vt:lpstr>Variantes</vt:lpstr>
      <vt:lpstr>Modelos SCR</vt:lpstr>
      <vt:lpstr>Reconocimiento de todos los individuos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datos tenemos del campo?</vt:lpstr>
      <vt:lpstr>Presentación de PowerPoint</vt:lpstr>
      <vt:lpstr>Genotipado</vt:lpstr>
      <vt:lpstr>Genotipado</vt:lpstr>
      <vt:lpstr>Genotipado</vt:lpstr>
      <vt:lpstr>Genotipado</vt:lpstr>
      <vt:lpstr>Random thinning-SCR (rtSCR)</vt:lpstr>
      <vt:lpstr>Modelos SMR</vt:lpstr>
      <vt:lpstr>Dispositivos de captura y cámaras-trampa</vt:lpstr>
      <vt:lpstr>Modelos SMR</vt:lpstr>
      <vt:lpstr>Para obtener mas precisión en SMR …</vt:lpstr>
      <vt:lpstr>SMR + telemetría</vt:lpstr>
      <vt:lpstr>Presentación de PowerPoint</vt:lpstr>
      <vt:lpstr>gSMR-ID</vt:lpstr>
      <vt:lpstr>Modelos unSCR</vt:lpstr>
      <vt:lpstr>Huellas</vt:lpstr>
      <vt:lpstr>… e incluso sonidos</vt:lpstr>
      <vt:lpstr>Modelos unSCR</vt:lpstr>
      <vt:lpstr>Modelos espaciales</vt:lpstr>
      <vt:lpstr>Modelos espaciales</vt:lpstr>
      <vt:lpstr>Modelos espaciales</vt:lpstr>
      <vt:lpstr>Otros modelos avanzados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2013-07-31T01:43:10Z</dcterms:created>
  <dcterms:modified xsi:type="dcterms:W3CDTF">2022-08-05T15:31:43Z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</Properties>
</file>